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63" r:id="rId4"/>
    <p:sldId id="264" r:id="rId5"/>
    <p:sldId id="259" r:id="rId6"/>
    <p:sldId id="267" r:id="rId7"/>
    <p:sldId id="270" r:id="rId8"/>
    <p:sldId id="277" r:id="rId9"/>
    <p:sldId id="273" r:id="rId10"/>
    <p:sldId id="274" r:id="rId11"/>
    <p:sldId id="271" r:id="rId12"/>
    <p:sldId id="276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>
        <p:scale>
          <a:sx n="80" d="100"/>
          <a:sy n="80" d="100"/>
        </p:scale>
        <p:origin x="-105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ksil01fi01\home03\F39769\My%20Documents\PackCalc\Samlet%20data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ksil01fi01\home03\F39769\My%20Documents\PackCalc\Samlet%20data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aseline="0" dirty="0" smtClean="0"/>
              <a:t>Годовое энергопотребление в сравнении с</a:t>
            </a:r>
            <a:r>
              <a:rPr lang="en-US" sz="1600" baseline="0" dirty="0" smtClean="0"/>
              <a:t> R404A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Samlet!$F$15</c:f>
              <c:strCache>
                <c:ptCount val="1"/>
                <c:pt idx="0">
                  <c:v>CO2 Booster</c:v>
                </c:pt>
              </c:strCache>
            </c:strRef>
          </c:tx>
          <c:invertIfNegative val="0"/>
          <c:cat>
            <c:strRef>
              <c:f>Samlet!$A$16:$A$26</c:f>
              <c:strCache>
                <c:ptCount val="11"/>
                <c:pt idx="0">
                  <c:v>Phoenix</c:v>
                </c:pt>
                <c:pt idx="1">
                  <c:v>Atlanta</c:v>
                </c:pt>
                <c:pt idx="2">
                  <c:v>Montreal</c:v>
                </c:pt>
                <c:pt idx="3">
                  <c:v>Madrid</c:v>
                </c:pt>
                <c:pt idx="4">
                  <c:v>Stockholm</c:v>
                </c:pt>
                <c:pt idx="5">
                  <c:v>Johannesburg</c:v>
                </c:pt>
                <c:pt idx="6">
                  <c:v>Sao Paolo</c:v>
                </c:pt>
                <c:pt idx="7">
                  <c:v>Darvin</c:v>
                </c:pt>
                <c:pt idx="8">
                  <c:v>Sidney</c:v>
                </c:pt>
                <c:pt idx="9">
                  <c:v>Beijing</c:v>
                </c:pt>
                <c:pt idx="10">
                  <c:v>Shanghai</c:v>
                </c:pt>
              </c:strCache>
            </c:strRef>
          </c:cat>
          <c:val>
            <c:numRef>
              <c:f>Samlet!$F$16:$F$26</c:f>
              <c:numCache>
                <c:formatCode>0.0%</c:formatCode>
                <c:ptCount val="11"/>
                <c:pt idx="0">
                  <c:v>-8.3333333333333398E-2</c:v>
                </c:pt>
                <c:pt idx="1">
                  <c:v>-3.041825095057037E-2</c:v>
                </c:pt>
                <c:pt idx="2">
                  <c:v>0.12337662337662333</c:v>
                </c:pt>
                <c:pt idx="3">
                  <c:v>7.1428571428571496E-3</c:v>
                </c:pt>
                <c:pt idx="4">
                  <c:v>0.18827160493827155</c:v>
                </c:pt>
                <c:pt idx="5">
                  <c:v>-3.3088235294117758E-2</c:v>
                </c:pt>
                <c:pt idx="6">
                  <c:v>-0.11836734693877551</c:v>
                </c:pt>
                <c:pt idx="7">
                  <c:v>-9.4527363184079477E-2</c:v>
                </c:pt>
                <c:pt idx="8">
                  <c:v>-8.8803088803088806E-2</c:v>
                </c:pt>
                <c:pt idx="9">
                  <c:v>2.1739130434782629E-2</c:v>
                </c:pt>
                <c:pt idx="10">
                  <c:v>-2.6819923371647448E-2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694144"/>
        <c:axId val="64695680"/>
      </c:barChart>
      <c:catAx>
        <c:axId val="64694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4695680"/>
        <c:crosses val="autoZero"/>
        <c:auto val="1"/>
        <c:lblAlgn val="ctr"/>
        <c:lblOffset val="100"/>
        <c:noMultiLvlLbl val="0"/>
      </c:catAx>
      <c:valAx>
        <c:axId val="6469568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64694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aseline="0" dirty="0" smtClean="0"/>
              <a:t>Годовое энергопотребление в сравнении с</a:t>
            </a:r>
            <a:r>
              <a:rPr lang="en-US" sz="1600" baseline="0" dirty="0" smtClean="0"/>
              <a:t> R404A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Samlet!$F$15</c:f>
              <c:strCache>
                <c:ptCount val="1"/>
                <c:pt idx="0">
                  <c:v>CO2 Booster</c:v>
                </c:pt>
              </c:strCache>
            </c:strRef>
          </c:tx>
          <c:invertIfNegative val="0"/>
          <c:cat>
            <c:strRef>
              <c:f>Samlet!$A$16:$A$26</c:f>
              <c:strCache>
                <c:ptCount val="11"/>
                <c:pt idx="0">
                  <c:v>Phoenix</c:v>
                </c:pt>
                <c:pt idx="1">
                  <c:v>Atlanta</c:v>
                </c:pt>
                <c:pt idx="2">
                  <c:v>Montreal</c:v>
                </c:pt>
                <c:pt idx="3">
                  <c:v>Madrid</c:v>
                </c:pt>
                <c:pt idx="4">
                  <c:v>Stockholm</c:v>
                </c:pt>
                <c:pt idx="5">
                  <c:v>Johannesburg</c:v>
                </c:pt>
                <c:pt idx="6">
                  <c:v>Sao Paolo</c:v>
                </c:pt>
                <c:pt idx="7">
                  <c:v>Darvin</c:v>
                </c:pt>
                <c:pt idx="8">
                  <c:v>Sidney</c:v>
                </c:pt>
                <c:pt idx="9">
                  <c:v>Beijing</c:v>
                </c:pt>
                <c:pt idx="10">
                  <c:v>Shanghai</c:v>
                </c:pt>
              </c:strCache>
            </c:strRef>
          </c:cat>
          <c:val>
            <c:numRef>
              <c:f>Samlet!$F$16:$F$26</c:f>
              <c:numCache>
                <c:formatCode>0.0%</c:formatCode>
                <c:ptCount val="11"/>
                <c:pt idx="0">
                  <c:v>-8.3333333333333398E-2</c:v>
                </c:pt>
                <c:pt idx="1">
                  <c:v>-3.041825095057037E-2</c:v>
                </c:pt>
                <c:pt idx="2">
                  <c:v>0.12337662337662333</c:v>
                </c:pt>
                <c:pt idx="3">
                  <c:v>7.1428571428571496E-3</c:v>
                </c:pt>
                <c:pt idx="4">
                  <c:v>0.18827160493827155</c:v>
                </c:pt>
                <c:pt idx="5">
                  <c:v>-3.3088235294117758E-2</c:v>
                </c:pt>
                <c:pt idx="6">
                  <c:v>-0.11836734693877551</c:v>
                </c:pt>
                <c:pt idx="7">
                  <c:v>-9.4527363184079477E-2</c:v>
                </c:pt>
                <c:pt idx="8">
                  <c:v>-8.8803088803088806E-2</c:v>
                </c:pt>
                <c:pt idx="9">
                  <c:v>2.1739130434782629E-2</c:v>
                </c:pt>
                <c:pt idx="10">
                  <c:v>-2.6819923371647448E-2</c:v>
                </c:pt>
              </c:numCache>
            </c:numRef>
          </c:val>
        </c:ser>
        <c:ser>
          <c:idx val="6"/>
          <c:order val="1"/>
          <c:tx>
            <c:strRef>
              <c:f>Samlet!$H$15</c:f>
              <c:strCache>
                <c:ptCount val="1"/>
                <c:pt idx="0">
                  <c:v>Parallel comp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Samlet!$A$16:$A$26</c:f>
              <c:strCache>
                <c:ptCount val="11"/>
                <c:pt idx="0">
                  <c:v>Phoenix</c:v>
                </c:pt>
                <c:pt idx="1">
                  <c:v>Atlanta</c:v>
                </c:pt>
                <c:pt idx="2">
                  <c:v>Montreal</c:v>
                </c:pt>
                <c:pt idx="3">
                  <c:v>Madrid</c:v>
                </c:pt>
                <c:pt idx="4">
                  <c:v>Stockholm</c:v>
                </c:pt>
                <c:pt idx="5">
                  <c:v>Johannesburg</c:v>
                </c:pt>
                <c:pt idx="6">
                  <c:v>Sao Paolo</c:v>
                </c:pt>
                <c:pt idx="7">
                  <c:v>Darvin</c:v>
                </c:pt>
                <c:pt idx="8">
                  <c:v>Sidney</c:v>
                </c:pt>
                <c:pt idx="9">
                  <c:v>Beijing</c:v>
                </c:pt>
                <c:pt idx="10">
                  <c:v>Shanghai</c:v>
                </c:pt>
              </c:strCache>
            </c:strRef>
          </c:cat>
          <c:val>
            <c:numRef>
              <c:f>Samlet!$H$16:$H$26</c:f>
              <c:numCache>
                <c:formatCode>0.0%</c:formatCode>
                <c:ptCount val="11"/>
                <c:pt idx="0">
                  <c:v>-4.6296296296297361E-3</c:v>
                </c:pt>
                <c:pt idx="1">
                  <c:v>3.4220532319391754E-2</c:v>
                </c:pt>
                <c:pt idx="2">
                  <c:v>0.17532467532467533</c:v>
                </c:pt>
                <c:pt idx="3">
                  <c:v>6.7857142857143005E-2</c:v>
                </c:pt>
                <c:pt idx="4">
                  <c:v>0.23148148148148145</c:v>
                </c:pt>
                <c:pt idx="5">
                  <c:v>2.205882352941162E-2</c:v>
                </c:pt>
                <c:pt idx="6">
                  <c:v>-5.3061224489796055E-2</c:v>
                </c:pt>
                <c:pt idx="7">
                  <c:v>0</c:v>
                </c:pt>
                <c:pt idx="8">
                  <c:v>-3.0888030888030917E-2</c:v>
                </c:pt>
                <c:pt idx="9">
                  <c:v>9.057971014492755E-2</c:v>
                </c:pt>
                <c:pt idx="10">
                  <c:v>4.2145593869731927E-2</c:v>
                </c:pt>
              </c:numCache>
            </c:numRef>
          </c:val>
        </c:ser>
        <c:ser>
          <c:idx val="7"/>
          <c:order val="2"/>
          <c:tx>
            <c:strRef>
              <c:f>Samlet!$I$15</c:f>
              <c:strCache>
                <c:ptCount val="1"/>
                <c:pt idx="0">
                  <c:v>Ejector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Samlet!$A$16:$A$26</c:f>
              <c:strCache>
                <c:ptCount val="11"/>
                <c:pt idx="0">
                  <c:v>Phoenix</c:v>
                </c:pt>
                <c:pt idx="1">
                  <c:v>Atlanta</c:v>
                </c:pt>
                <c:pt idx="2">
                  <c:v>Montreal</c:v>
                </c:pt>
                <c:pt idx="3">
                  <c:v>Madrid</c:v>
                </c:pt>
                <c:pt idx="4">
                  <c:v>Stockholm</c:v>
                </c:pt>
                <c:pt idx="5">
                  <c:v>Johannesburg</c:v>
                </c:pt>
                <c:pt idx="6">
                  <c:v>Sao Paolo</c:v>
                </c:pt>
                <c:pt idx="7">
                  <c:v>Darvin</c:v>
                </c:pt>
                <c:pt idx="8">
                  <c:v>Sidney</c:v>
                </c:pt>
                <c:pt idx="9">
                  <c:v>Beijing</c:v>
                </c:pt>
                <c:pt idx="10">
                  <c:v>Shanghai</c:v>
                </c:pt>
              </c:strCache>
            </c:strRef>
          </c:cat>
          <c:val>
            <c:numRef>
              <c:f>Samlet!$I$16:$I$26</c:f>
              <c:numCache>
                <c:formatCode>0.0%</c:formatCode>
                <c:ptCount val="11"/>
                <c:pt idx="0">
                  <c:v>4.5138888888888749E-2</c:v>
                </c:pt>
                <c:pt idx="1">
                  <c:v>6.5247148288973461E-2</c:v>
                </c:pt>
                <c:pt idx="2">
                  <c:v>0.18707792207792209</c:v>
                </c:pt>
                <c:pt idx="3">
                  <c:v>9.9892857142857325E-2</c:v>
                </c:pt>
                <c:pt idx="4">
                  <c:v>0.24379629629629637</c:v>
                </c:pt>
                <c:pt idx="5">
                  <c:v>6.2941176470588153E-2</c:v>
                </c:pt>
                <c:pt idx="6">
                  <c:v>-4.0816326530613185E-3</c:v>
                </c:pt>
                <c:pt idx="7">
                  <c:v>6.0000000000000026E-2</c:v>
                </c:pt>
                <c:pt idx="8">
                  <c:v>7.8764478764478674E-3</c:v>
                </c:pt>
                <c:pt idx="9">
                  <c:v>0.13420289855072468</c:v>
                </c:pt>
                <c:pt idx="10">
                  <c:v>8.3831417624521204E-2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19872"/>
        <c:axId val="64754432"/>
      </c:barChart>
      <c:catAx>
        <c:axId val="64719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4754432"/>
        <c:crosses val="autoZero"/>
        <c:auto val="1"/>
        <c:lblAlgn val="ctr"/>
        <c:lblOffset val="100"/>
        <c:noMultiLvlLbl val="0"/>
      </c:catAx>
      <c:valAx>
        <c:axId val="647544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64719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818F-3FEE-451A-8A03-8EDD0E51B72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BE4-D499-4D2F-9218-74AA5A62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7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818F-3FEE-451A-8A03-8EDD0E51B72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BE4-D499-4D2F-9218-74AA5A62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1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818F-3FEE-451A-8A03-8EDD0E51B72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BE4-D499-4D2F-9218-74AA5A62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7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Danfoss\Jobs\5123_Hjaelp til PowerPoint skabeloner\Received\Nyeste grafikker\Ny Grafik til SD\Ny Grafik til SD\PPT_frontpage_4-3_full_red_backdro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32" y="188775"/>
            <a:ext cx="2289048" cy="5852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20687" y="1341438"/>
            <a:ext cx="8307388" cy="115737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insert</a:t>
            </a:r>
            <a:r>
              <a:rPr lang="en-GB" dirty="0" smtClean="0"/>
              <a:t> </a:t>
            </a:r>
            <a:r>
              <a:rPr lang="en-US" noProof="0" dirty="0" smtClean="0"/>
              <a:t>Presentation</a:t>
            </a:r>
            <a:r>
              <a:rPr lang="en-GB" dirty="0" smtClean="0"/>
              <a:t> </a:t>
            </a:r>
            <a:r>
              <a:rPr lang="en-US" noProof="0" dirty="0" smtClean="0"/>
              <a:t>title</a:t>
            </a:r>
            <a:r>
              <a:rPr lang="en-GB" dirty="0" smtClean="0"/>
              <a:t> </a:t>
            </a:r>
            <a:r>
              <a:rPr lang="en-US" noProof="0" dirty="0" smtClean="0"/>
              <a:t>in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b="1" noProof="0" dirty="0" smtClean="0"/>
              <a:t>Verdana</a:t>
            </a:r>
            <a:r>
              <a:rPr lang="en-GB" b="1" dirty="0" smtClean="0"/>
              <a:t> </a:t>
            </a:r>
            <a:r>
              <a:rPr lang="en-US" b="1" noProof="0" dirty="0" smtClean="0"/>
              <a:t>Bold</a:t>
            </a:r>
            <a:r>
              <a:rPr lang="en-GB" b="1" dirty="0" smtClean="0"/>
              <a:t> </a:t>
            </a:r>
            <a:r>
              <a:rPr lang="en-US" noProof="0" dirty="0" smtClean="0"/>
              <a:t>and</a:t>
            </a:r>
            <a:r>
              <a:rPr lang="en-GB" dirty="0" smtClean="0"/>
              <a:t> </a:t>
            </a:r>
            <a:r>
              <a:rPr lang="en-US" noProof="0" dirty="0" smtClean="0"/>
              <a:t>Verdana</a:t>
            </a:r>
            <a:r>
              <a:rPr lang="en-GB" dirty="0" smtClean="0"/>
              <a:t> </a:t>
            </a:r>
            <a:r>
              <a:rPr lang="en-US" noProof="0" dirty="0" smtClean="0"/>
              <a:t>Regular</a:t>
            </a:r>
            <a:endParaRPr lang="en-US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099" y="2682581"/>
            <a:ext cx="8308975" cy="389093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</a:t>
            </a:r>
            <a:r>
              <a:rPr lang="en-GB" dirty="0" smtClean="0"/>
              <a:t> </a:t>
            </a:r>
            <a:r>
              <a:rPr lang="en-US" noProof="0" dirty="0" smtClean="0"/>
              <a:t>to</a:t>
            </a:r>
            <a:r>
              <a:rPr lang="en-GB" dirty="0" smtClean="0"/>
              <a:t> </a:t>
            </a:r>
            <a:r>
              <a:rPr lang="en-US" noProof="0" dirty="0" smtClean="0"/>
              <a:t>insert</a:t>
            </a:r>
            <a:r>
              <a:rPr lang="en-GB" dirty="0" smtClean="0"/>
              <a:t> </a:t>
            </a:r>
            <a:r>
              <a:rPr lang="en-US" noProof="0" dirty="0" smtClean="0"/>
              <a:t>name</a:t>
            </a:r>
            <a:r>
              <a:rPr lang="en-GB" dirty="0" smtClean="0"/>
              <a:t> </a:t>
            </a:r>
            <a:r>
              <a:rPr lang="en-US" noProof="0" dirty="0" smtClean="0"/>
              <a:t>and</a:t>
            </a:r>
            <a:r>
              <a:rPr lang="en-GB" dirty="0" smtClean="0"/>
              <a:t> </a:t>
            </a:r>
            <a:r>
              <a:rPr lang="en-US" noProof="0" dirty="0" smtClean="0"/>
              <a:t>title</a:t>
            </a:r>
            <a:r>
              <a:rPr lang="en-GB" dirty="0" smtClean="0"/>
              <a:t> </a:t>
            </a:r>
            <a:r>
              <a:rPr lang="en-US" noProof="0" dirty="0" smtClean="0"/>
              <a:t>of</a:t>
            </a:r>
            <a:r>
              <a:rPr lang="en-GB" dirty="0" smtClean="0"/>
              <a:t> </a:t>
            </a:r>
            <a:r>
              <a:rPr lang="en-US" noProof="0" dirty="0" smtClean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93568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p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51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41438"/>
            <a:ext cx="8308975" cy="46609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09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46070" y="1210988"/>
            <a:ext cx="2975655" cy="4789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0688" y="1211263"/>
            <a:ext cx="5159374" cy="478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9" y="427038"/>
            <a:ext cx="8301036" cy="5454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5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small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341438"/>
            <a:ext cx="5160962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747275" y="1341439"/>
            <a:ext cx="2980800" cy="4679950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5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818F-3FEE-451A-8A03-8EDD0E51B72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BE4-D499-4D2F-9218-74AA5A62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8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818F-3FEE-451A-8A03-8EDD0E51B72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BE4-D499-4D2F-9218-74AA5A62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3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818F-3FEE-451A-8A03-8EDD0E51B72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BE4-D499-4D2F-9218-74AA5A62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1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818F-3FEE-451A-8A03-8EDD0E51B72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BE4-D499-4D2F-9218-74AA5A62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1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818F-3FEE-451A-8A03-8EDD0E51B72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BE4-D499-4D2F-9218-74AA5A62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3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818F-3FEE-451A-8A03-8EDD0E51B72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BE4-D499-4D2F-9218-74AA5A62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818F-3FEE-451A-8A03-8EDD0E51B72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BE4-D499-4D2F-9218-74AA5A62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818F-3FEE-451A-8A03-8EDD0E51B72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BE4-D499-4D2F-9218-74AA5A62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4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F818F-3FEE-451A-8A03-8EDD0E51B72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83BE4-D499-4D2F-9218-74AA5A62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2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Принцип работы эжектора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92696"/>
            <a:ext cx="4959714" cy="56380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Эжектор размещен на линии после </a:t>
            </a:r>
            <a:r>
              <a:rPr lang="ru-RU" sz="1400" dirty="0" err="1" smtClean="0"/>
              <a:t>газоохладителя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 smtClean="0"/>
              <a:t>Высокое давление</a:t>
            </a:r>
            <a:r>
              <a:rPr lang="en-US" sz="1400" dirty="0" smtClean="0"/>
              <a:t> CO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(P</a:t>
            </a:r>
            <a:r>
              <a:rPr lang="en-US" sz="1400" baseline="-25000" dirty="0" smtClean="0"/>
              <a:t>H</a:t>
            </a:r>
            <a:r>
              <a:rPr lang="en-US" sz="1400" dirty="0" smtClean="0"/>
              <a:t>) </a:t>
            </a:r>
            <a:r>
              <a:rPr lang="ru-RU" sz="1400" dirty="0" smtClean="0"/>
              <a:t>выполняет работу по сжатию.</a:t>
            </a: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ru-RU" sz="1400" dirty="0" smtClean="0"/>
              <a:t>Увеличение скорости при сужении канала вызывает снижение деление</a:t>
            </a:r>
            <a:r>
              <a:rPr lang="en-US" sz="1400" dirty="0" smtClean="0"/>
              <a:t>. </a:t>
            </a:r>
            <a:r>
              <a:rPr lang="ru-RU" sz="1400" dirty="0" smtClean="0"/>
              <a:t>Низкое давление позволяет откачивать пар из линии</a:t>
            </a:r>
            <a:r>
              <a:rPr lang="en-US" sz="1400" dirty="0" smtClean="0"/>
              <a:t> </a:t>
            </a:r>
            <a:r>
              <a:rPr lang="ru-RU" sz="1400" dirty="0" smtClean="0"/>
              <a:t>всасывания </a:t>
            </a:r>
            <a:r>
              <a:rPr lang="en-US" sz="1400" dirty="0" smtClean="0"/>
              <a:t>MT (P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).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Два потока начинают смешиваться и достигают давления </a:t>
            </a:r>
            <a:r>
              <a:rPr lang="en-US" sz="1400" dirty="0" smtClean="0"/>
              <a:t>Ps.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На выходе после смесителя скорость понижается в диффузоре и соответственно давление повышается. Форма диффузора позволяет трансформировать кинетическую энергию (скорость) в потенциальную (давление). Далее поток попадает в ресивер.</a:t>
            </a:r>
            <a:endParaRPr lang="en-US" sz="1400" dirty="0"/>
          </a:p>
        </p:txBody>
      </p:sp>
      <p:pic>
        <p:nvPicPr>
          <p:cNvPr id="8" name="Picture 7" descr="Principle of ejector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14" y="692696"/>
            <a:ext cx="3599815" cy="2998470"/>
          </a:xfrm>
          <a:prstGeom prst="rect">
            <a:avLst/>
          </a:prstGeom>
          <a:noFill/>
          <a:extLst/>
        </p:spPr>
      </p:pic>
      <p:grpSp>
        <p:nvGrpSpPr>
          <p:cNvPr id="6" name="Group 5"/>
          <p:cNvGrpSpPr/>
          <p:nvPr/>
        </p:nvGrpSpPr>
        <p:grpSpPr>
          <a:xfrm>
            <a:off x="6156176" y="3691166"/>
            <a:ext cx="2211406" cy="2762170"/>
            <a:chOff x="0" y="0"/>
            <a:chExt cx="3598224" cy="45601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598224" cy="4560125"/>
            </a:xfrm>
            <a:prstGeom prst="rect">
              <a:avLst/>
            </a:prstGeom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454727" y="1739735"/>
              <a:ext cx="2762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a-DK" sz="1100">
                  <a:effectLst/>
                  <a:latin typeface="Calibri"/>
                  <a:ea typeface="Calibri"/>
                  <a:cs typeface="Times New Roman"/>
                </a:rPr>
                <a:t>2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90946" y="2161309"/>
              <a:ext cx="2762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a-DK" sz="1100">
                  <a:effectLst/>
                  <a:latin typeface="Calibri"/>
                  <a:ea typeface="Calibri"/>
                  <a:cs typeface="Times New Roman"/>
                </a:rPr>
                <a:t>4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480951" y="2553195"/>
              <a:ext cx="2762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a-DK" sz="1100">
                  <a:effectLst/>
                  <a:latin typeface="Calibri"/>
                  <a:ea typeface="Calibri"/>
                  <a:cs typeface="Times New Roman"/>
                </a:rPr>
                <a:t>5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617517" y="1905990"/>
              <a:ext cx="2762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a-DK" sz="1100">
                  <a:effectLst/>
                  <a:latin typeface="Calibri"/>
                  <a:ea typeface="Calibri"/>
                  <a:cs typeface="Times New Roman"/>
                </a:rPr>
                <a:t>6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6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800" dirty="0" smtClean="0"/>
              <a:t>Особенности применения эжектора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1" y="1341438"/>
            <a:ext cx="5521052" cy="424780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ru-RU" sz="1600" dirty="0" smtClean="0"/>
              <a:t>Эффективная работа при температурах воздуха выше </a:t>
            </a:r>
            <a:r>
              <a:rPr lang="en-US" sz="1600" dirty="0" smtClean="0"/>
              <a:t>20-25 </a:t>
            </a:r>
            <a:r>
              <a:rPr lang="en-US" sz="1600" dirty="0"/>
              <a:t>°</a:t>
            </a:r>
            <a:r>
              <a:rPr lang="en-US" sz="1600" dirty="0" smtClean="0"/>
              <a:t>C</a:t>
            </a:r>
            <a:endParaRPr lang="en-US" sz="1600" dirty="0"/>
          </a:p>
          <a:p>
            <a:pPr>
              <a:lnSpc>
                <a:spcPct val="160000"/>
              </a:lnSpc>
            </a:pPr>
            <a:r>
              <a:rPr lang="ru-RU" sz="1600" dirty="0" smtClean="0"/>
              <a:t>Снижение мощности компрессоров от 15 до 30% в зависимости от расчетных температур (сокращение затрат на оборудование).</a:t>
            </a:r>
            <a:endParaRPr lang="en-US" sz="1600" dirty="0"/>
          </a:p>
          <a:p>
            <a:pPr>
              <a:lnSpc>
                <a:spcPct val="160000"/>
              </a:lnSpc>
            </a:pPr>
            <a:r>
              <a:rPr lang="ru-RU" sz="1600" dirty="0" smtClean="0"/>
              <a:t>Эжектор сокращает расходы, позволяет сделать СО2 систему эффективной во всех климатических зонах.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11" y="1556793"/>
            <a:ext cx="291188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0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770"/>
            <a:ext cx="8229600" cy="3649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1800" dirty="0" smtClean="0"/>
              <a:t>Применение </a:t>
            </a:r>
            <a:r>
              <a:rPr lang="ru-RU" altLang="ru-RU" sz="1800" dirty="0"/>
              <a:t>параллельного компрессора и </a:t>
            </a:r>
            <a:r>
              <a:rPr lang="ru-RU" altLang="ru-RU" sz="1800" dirty="0" smtClean="0"/>
              <a:t>эжектора в </a:t>
            </a:r>
            <a:r>
              <a:rPr lang="ru-RU" altLang="ru-RU" sz="1800" dirty="0" err="1" smtClean="0"/>
              <a:t>транскритической</a:t>
            </a:r>
            <a:r>
              <a:rPr lang="ru-RU" altLang="ru-RU" sz="1800" dirty="0" smtClean="0"/>
              <a:t> СО2 системы.</a:t>
            </a:r>
            <a:endParaRPr lang="en-GB" altLang="ru-RU" sz="1800" dirty="0" smtClean="0"/>
          </a:p>
        </p:txBody>
      </p:sp>
      <p:pic>
        <p:nvPicPr>
          <p:cNvPr id="1026" name="Picture 2" descr="C:\Users\uacd0056\Desktop\01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3" b="11147"/>
          <a:stretch/>
        </p:blipFill>
        <p:spPr bwMode="auto">
          <a:xfrm>
            <a:off x="3779912" y="620688"/>
            <a:ext cx="4680520" cy="609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3" y="836712"/>
            <a:ext cx="1804945" cy="1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7" y="2924944"/>
            <a:ext cx="268128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1283289" cy="14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49280"/>
            <a:ext cx="1795016" cy="65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altLang="ru-RU" sz="2800" dirty="0" smtClean="0"/>
              <a:t>Рабочие давления в </a:t>
            </a:r>
            <a:r>
              <a:rPr lang="en-GB" altLang="ru-RU" sz="2800" dirty="0" smtClean="0"/>
              <a:t>CO</a:t>
            </a:r>
            <a:r>
              <a:rPr lang="en-GB" altLang="ru-RU" sz="2800" baseline="-10000" dirty="0" smtClean="0"/>
              <a:t>2</a:t>
            </a:r>
            <a:r>
              <a:rPr lang="en-GB" altLang="ru-RU" sz="2800" dirty="0" smtClean="0"/>
              <a:t> </a:t>
            </a:r>
            <a:r>
              <a:rPr lang="ru-RU" altLang="ru-RU" sz="2800" dirty="0" smtClean="0"/>
              <a:t>системе</a:t>
            </a:r>
            <a:endParaRPr lang="en-GB" altLang="ru-RU" sz="28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103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1600" dirty="0" smtClean="0"/>
              <a:t>СО2 системах необходимо учитывать такие ситуации как:</a:t>
            </a:r>
          </a:p>
          <a:p>
            <a:r>
              <a:rPr lang="ru-RU" altLang="ru-RU" sz="1600" dirty="0" smtClean="0"/>
              <a:t>Давления в процессе оттаивания</a:t>
            </a:r>
          </a:p>
          <a:p>
            <a:pPr marL="0" indent="0">
              <a:buNone/>
            </a:pPr>
            <a:r>
              <a:rPr lang="ru-RU" altLang="ru-RU" sz="1600" dirty="0"/>
              <a:t>	</a:t>
            </a:r>
            <a:r>
              <a:rPr lang="ru-RU" altLang="ru-RU" sz="1600" dirty="0" smtClean="0"/>
              <a:t>Электрические нагреватели, </a:t>
            </a:r>
            <a:r>
              <a:rPr lang="ru-RU" altLang="ru-RU" sz="1600" dirty="0" err="1" smtClean="0"/>
              <a:t>доп.теплоносители</a:t>
            </a:r>
            <a:endParaRPr lang="ru-RU" altLang="ru-RU" sz="1600" dirty="0" smtClean="0"/>
          </a:p>
          <a:p>
            <a:pPr marL="0" indent="0">
              <a:buNone/>
            </a:pPr>
            <a:r>
              <a:rPr lang="ru-RU" altLang="ru-RU" sz="1600" dirty="0"/>
              <a:t>	</a:t>
            </a:r>
            <a:r>
              <a:rPr lang="ru-RU" altLang="ru-RU" sz="1600" dirty="0" smtClean="0"/>
              <a:t>Оттаивание горячим газом</a:t>
            </a:r>
          </a:p>
          <a:p>
            <a:pPr marL="0" indent="0">
              <a:buNone/>
            </a:pPr>
            <a:endParaRPr lang="ru-RU" altLang="ru-RU" sz="1600" dirty="0"/>
          </a:p>
          <a:p>
            <a:r>
              <a:rPr lang="ru-RU" altLang="ru-RU" sz="1600" dirty="0" smtClean="0"/>
              <a:t>Давления при выключении оборудования (останов системы), естественный нагрев: </a:t>
            </a:r>
          </a:p>
          <a:p>
            <a:pPr marL="0" indent="0">
              <a:buNone/>
            </a:pPr>
            <a:r>
              <a:rPr lang="ru-RU" altLang="ru-RU" sz="1600" dirty="0"/>
              <a:t>	</a:t>
            </a:r>
            <a:r>
              <a:rPr lang="ru-RU" altLang="ru-RU" sz="1600" dirty="0" smtClean="0"/>
              <a:t>35бар: 0˚С, 57Бар +20˚С </a:t>
            </a:r>
            <a:r>
              <a:rPr lang="ru-RU" altLang="ru-RU" sz="1400" dirty="0" smtClean="0"/>
              <a:t>(применение вспомогательной системы 	конденсации)</a:t>
            </a:r>
          </a:p>
          <a:p>
            <a:pPr marL="0" indent="0">
              <a:buNone/>
            </a:pPr>
            <a:endParaRPr lang="ru-RU" altLang="ru-RU" sz="1400" dirty="0"/>
          </a:p>
          <a:p>
            <a:pPr marL="0" indent="0">
              <a:buNone/>
            </a:pPr>
            <a:r>
              <a:rPr lang="ru-RU" altLang="ru-RU" sz="1400" dirty="0" smtClean="0"/>
              <a:t>Расчет давления для температуры 10˚С:</a:t>
            </a:r>
          </a:p>
          <a:p>
            <a:pPr marL="0" indent="0">
              <a:buNone/>
            </a:pPr>
            <a:r>
              <a:rPr lang="ru-RU" altLang="ru-RU" sz="1400" dirty="0" smtClean="0"/>
              <a:t>45бар</a:t>
            </a:r>
          </a:p>
          <a:p>
            <a:pPr marL="0" indent="0">
              <a:buNone/>
            </a:pPr>
            <a:r>
              <a:rPr lang="ru-RU" altLang="ru-RU" sz="1400" dirty="0" smtClean="0"/>
              <a:t>10% аварийные вентили</a:t>
            </a:r>
          </a:p>
          <a:p>
            <a:pPr marL="0" indent="0">
              <a:buNone/>
            </a:pPr>
            <a:r>
              <a:rPr lang="ru-RU" altLang="ru-RU" sz="1400" dirty="0" smtClean="0"/>
              <a:t>5% рабочие колебания давления</a:t>
            </a:r>
          </a:p>
          <a:p>
            <a:pPr marL="0" indent="0">
              <a:buNone/>
            </a:pPr>
            <a:r>
              <a:rPr lang="ru-RU" altLang="ru-RU" sz="1400" dirty="0" smtClean="0"/>
              <a:t>Максимальное рабочее давление 52бар. 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 </a:t>
            </a:r>
            <a:endParaRPr lang="da-DK" altLang="ru-RU" sz="1600" dirty="0" smtClean="0"/>
          </a:p>
          <a:p>
            <a:pPr marL="0" indent="0">
              <a:buNone/>
            </a:pPr>
            <a:endParaRPr lang="da-DK" altLang="ru-RU" sz="1600" dirty="0" smtClean="0"/>
          </a:p>
        </p:txBody>
      </p:sp>
      <p:pic>
        <p:nvPicPr>
          <p:cNvPr id="10244" name="Picture 4" descr="iStock_000002266642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1" b="17741"/>
          <a:stretch>
            <a:fillRect/>
          </a:stretch>
        </p:blipFill>
        <p:spPr bwMode="auto">
          <a:xfrm>
            <a:off x="4572000" y="3170064"/>
            <a:ext cx="4532434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153758" y="4612481"/>
            <a:ext cx="2987919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ts val="763"/>
              </a:spcBef>
              <a:buClr>
                <a:srgbClr val="808080"/>
              </a:buClr>
              <a:buFont typeface="Wingdings" pitchFamily="2" charset="2"/>
              <a:buChar char=""/>
              <a:defRPr sz="16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1pPr>
            <a:lvl2pPr marL="719138" indent="-358775" eaLnBrk="0" hangingPunct="0">
              <a:spcBef>
                <a:spcPct val="40000"/>
              </a:spcBef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2pPr>
            <a:lvl3pPr marL="1079500" indent="-358775" eaLnBrk="0" hangingPunct="0">
              <a:spcBef>
                <a:spcPct val="40000"/>
              </a:spcBef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3pPr>
            <a:lvl4pPr marL="1438275" indent="-358775" eaLnBrk="0" hangingPunct="0">
              <a:spcBef>
                <a:spcPct val="40000"/>
              </a:spcBef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4pPr>
            <a:lvl5pPr marL="1798638" indent="-358775" eaLnBrk="0" hangingPunct="0">
              <a:spcBef>
                <a:spcPct val="40000"/>
              </a:spcBef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5pPr>
            <a:lvl6pPr marL="2255838" indent="-358775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6pPr>
            <a:lvl7pPr marL="2713038" indent="-358775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7pPr>
            <a:lvl8pPr marL="3170238" indent="-358775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8pPr>
            <a:lvl9pPr marL="3627438" indent="-358775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ru-RU" sz="5400" b="1" dirty="0">
                <a:solidFill>
                  <a:srgbClr val="1C1C1C"/>
                </a:solidFill>
              </a:rPr>
              <a:t>CO</a:t>
            </a:r>
            <a:r>
              <a:rPr lang="da-DK" altLang="ru-RU" sz="5400" b="1" baseline="-10000" dirty="0">
                <a:solidFill>
                  <a:srgbClr val="1C1C1C"/>
                </a:solidFill>
              </a:rPr>
              <a:t>2</a:t>
            </a:r>
            <a:r>
              <a:rPr lang="da-DK" altLang="ru-RU" sz="4800" b="1" dirty="0">
                <a:solidFill>
                  <a:srgbClr val="1C1C1C"/>
                </a:solidFill>
              </a:rPr>
              <a:t> </a:t>
            </a:r>
            <a:r>
              <a:rPr lang="da-DK" altLang="ru-RU" sz="2800" b="1" dirty="0">
                <a:solidFill>
                  <a:srgbClr val="1C1C1C"/>
                </a:solidFill>
              </a:rPr>
              <a:t/>
            </a:r>
            <a:br>
              <a:rPr lang="da-DK" altLang="ru-RU" sz="2800" b="1" dirty="0">
                <a:solidFill>
                  <a:srgbClr val="1C1C1C"/>
                </a:solidFill>
              </a:rPr>
            </a:br>
            <a:endParaRPr lang="en-GB" altLang="ru-RU" sz="2800" b="1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altLang="ru-RU" sz="2800" dirty="0" smtClean="0"/>
              <a:t>Рабочие давления в </a:t>
            </a:r>
            <a:r>
              <a:rPr lang="en-GB" altLang="ru-RU" sz="2800" dirty="0" smtClean="0"/>
              <a:t>CO</a:t>
            </a:r>
            <a:r>
              <a:rPr lang="en-GB" altLang="ru-RU" sz="2800" baseline="-10000" dirty="0" smtClean="0"/>
              <a:t>2</a:t>
            </a:r>
            <a:r>
              <a:rPr lang="en-GB" altLang="ru-RU" sz="2800" dirty="0" smtClean="0"/>
              <a:t> </a:t>
            </a:r>
            <a:r>
              <a:rPr lang="ru-RU" altLang="ru-RU" sz="2800" dirty="0" smtClean="0"/>
              <a:t>системе</a:t>
            </a:r>
            <a:endParaRPr lang="en-GB" altLang="ru-RU" sz="28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/>
          <a:stretch/>
        </p:blipFill>
        <p:spPr bwMode="auto">
          <a:xfrm>
            <a:off x="107504" y="1828800"/>
            <a:ext cx="8922946" cy="465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4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8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rl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3600"/>
            <a:ext cx="8011258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800" dirty="0" smtClean="0"/>
              <a:t>Тенденции развития хладагентов</a:t>
            </a:r>
            <a:endParaRPr lang="en-GB" altLang="ru-RU" sz="2800" dirty="0" smtClean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133056"/>
          </a:xfrm>
        </p:spPr>
        <p:txBody>
          <a:bodyPr>
            <a:noAutofit/>
          </a:bodyPr>
          <a:lstStyle/>
          <a:p>
            <a:pPr marL="381000" indent="-381000">
              <a:buFontTx/>
              <a:buAutoNum type="arabicPeriod"/>
            </a:pPr>
            <a:r>
              <a:rPr lang="ru-RU" altLang="ru-RU" sz="1800" dirty="0" smtClean="0"/>
              <a:t>Законодательство</a:t>
            </a:r>
            <a:endParaRPr lang="da-DK" altLang="ru-RU" sz="1800" dirty="0" smtClean="0"/>
          </a:p>
          <a:p>
            <a:pPr marL="800100" lvl="1" indent="-342900"/>
            <a:r>
              <a:rPr lang="ru-RU" altLang="ru-RU" sz="1600" dirty="0" smtClean="0"/>
              <a:t>Применение налогов на хладагенты</a:t>
            </a:r>
            <a:endParaRPr lang="da-DK" altLang="ru-RU" sz="1600" dirty="0" smtClean="0"/>
          </a:p>
          <a:p>
            <a:pPr marL="800100" lvl="1" indent="-342900"/>
            <a:r>
              <a:rPr lang="ru-RU" altLang="ru-RU" sz="1600" dirty="0" smtClean="0"/>
              <a:t>Ограничение на количество</a:t>
            </a:r>
            <a:r>
              <a:rPr lang="da-DK" altLang="ru-RU" sz="1600" dirty="0" smtClean="0"/>
              <a:t> </a:t>
            </a:r>
          </a:p>
          <a:p>
            <a:pPr marL="800100" lvl="1" indent="-342900"/>
            <a:r>
              <a:rPr lang="da-DK" altLang="ru-RU" sz="1600" dirty="0" smtClean="0"/>
              <a:t>F-gas</a:t>
            </a:r>
            <a:r>
              <a:rPr lang="ru-RU" altLang="ru-RU" sz="1600" dirty="0" smtClean="0"/>
              <a:t> ограничения </a:t>
            </a:r>
            <a:endParaRPr lang="da-DK" altLang="ru-RU" sz="1600" dirty="0" smtClean="0"/>
          </a:p>
          <a:p>
            <a:pPr marL="381000" indent="-381000"/>
            <a:endParaRPr lang="da-DK" altLang="ru-RU" sz="1800" dirty="0" smtClean="0"/>
          </a:p>
          <a:p>
            <a:pPr marL="381000" indent="-381000">
              <a:buFont typeface="Wingdings" pitchFamily="2" charset="2"/>
              <a:buNone/>
            </a:pPr>
            <a:r>
              <a:rPr lang="da-DK" altLang="ru-RU" sz="1800" dirty="0" smtClean="0"/>
              <a:t>2. </a:t>
            </a:r>
            <a:r>
              <a:rPr lang="ru-RU" altLang="ru-RU" sz="1800" dirty="0" smtClean="0"/>
              <a:t>Эксплуатационные расходы</a:t>
            </a:r>
            <a:endParaRPr lang="da-DK" altLang="ru-RU" sz="1800" dirty="0" smtClean="0"/>
          </a:p>
          <a:p>
            <a:pPr marL="800100" lvl="1" indent="-342900"/>
            <a:r>
              <a:rPr lang="ru-RU" altLang="ru-RU" sz="1600" dirty="0" err="1" smtClean="0"/>
              <a:t>Энергоэффективность</a:t>
            </a:r>
            <a:endParaRPr lang="da-DK" altLang="ru-RU" sz="1600" dirty="0" smtClean="0"/>
          </a:p>
          <a:p>
            <a:pPr marL="800100" lvl="1" indent="-342900"/>
            <a:r>
              <a:rPr lang="ru-RU" altLang="ru-RU" sz="1600" dirty="0" smtClean="0"/>
              <a:t>Сервисное обслуживание</a:t>
            </a:r>
            <a:endParaRPr lang="da-DK" altLang="ru-RU" sz="1600" dirty="0" smtClean="0"/>
          </a:p>
          <a:p>
            <a:pPr marL="800100" lvl="1" indent="-342900"/>
            <a:r>
              <a:rPr lang="ru-RU" altLang="ru-RU" sz="1600" dirty="0" smtClean="0"/>
              <a:t>Стоимость хладагента</a:t>
            </a:r>
            <a:endParaRPr lang="da-DK" altLang="ru-RU" sz="1600" dirty="0" smtClean="0"/>
          </a:p>
          <a:p>
            <a:pPr marL="800100" lvl="1" indent="-342900">
              <a:buFont typeface="Wingdings" pitchFamily="2" charset="2"/>
              <a:buNone/>
            </a:pPr>
            <a:endParaRPr lang="da-DK" altLang="ru-RU" sz="1600" dirty="0" smtClean="0"/>
          </a:p>
          <a:p>
            <a:pPr marL="381000" indent="-381000">
              <a:buFont typeface="Wingdings" pitchFamily="2" charset="2"/>
              <a:buNone/>
            </a:pPr>
            <a:r>
              <a:rPr lang="da-DK" altLang="ru-RU" sz="1800" dirty="0" smtClean="0"/>
              <a:t>3. </a:t>
            </a:r>
            <a:r>
              <a:rPr lang="ru-RU" altLang="ru-RU" sz="1800" dirty="0" smtClean="0"/>
              <a:t>Экология (</a:t>
            </a:r>
            <a:r>
              <a:rPr lang="da-DK" altLang="ru-RU" sz="1800" dirty="0" smtClean="0"/>
              <a:t>Green profile</a:t>
            </a:r>
            <a:r>
              <a:rPr lang="ru-RU" altLang="ru-RU" sz="1800" dirty="0" smtClean="0"/>
              <a:t>)</a:t>
            </a:r>
            <a:endParaRPr lang="da-DK" altLang="ru-RU" sz="1800" dirty="0" smtClean="0"/>
          </a:p>
          <a:p>
            <a:pPr marL="381000" indent="-381000">
              <a:buFont typeface="Wingdings" pitchFamily="2" charset="2"/>
              <a:buNone/>
            </a:pPr>
            <a:r>
              <a:rPr lang="da-DK" altLang="ru-RU" sz="1800" dirty="0" smtClean="0"/>
              <a:t>	- </a:t>
            </a:r>
            <a:r>
              <a:rPr lang="ru-RU" altLang="ru-RU" sz="1800" dirty="0" smtClean="0"/>
              <a:t>токсичность, горючесть… </a:t>
            </a:r>
          </a:p>
          <a:p>
            <a:pPr marL="381000" indent="-381000">
              <a:buFont typeface="Wingdings" pitchFamily="2" charset="2"/>
              <a:buNone/>
            </a:pPr>
            <a:endParaRPr lang="da-DK" altLang="ru-RU" sz="1800" dirty="0" smtClean="0"/>
          </a:p>
          <a:p>
            <a:pPr marL="800100" lvl="1" indent="-342900"/>
            <a:endParaRPr lang="en-GB" altLang="ru-RU" sz="1600" dirty="0" smtClean="0"/>
          </a:p>
        </p:txBody>
      </p:sp>
      <p:pic>
        <p:nvPicPr>
          <p:cNvPr id="8197" name="Picture 5" descr="iStock_000002266642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12" y="836614"/>
            <a:ext cx="4931019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5589240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dirty="0"/>
              <a:t>Пропан (</a:t>
            </a:r>
            <a:r>
              <a:rPr lang="en-US" altLang="ru-RU" sz="2000" dirty="0"/>
              <a:t>R290), </a:t>
            </a:r>
            <a:r>
              <a:rPr lang="ru-RU" altLang="ru-RU" sz="2000" dirty="0"/>
              <a:t>Аммиак (</a:t>
            </a:r>
            <a:r>
              <a:rPr lang="en-US" altLang="ru-RU" sz="2000" dirty="0" smtClean="0"/>
              <a:t>R7</a:t>
            </a:r>
            <a:r>
              <a:rPr lang="ru-RU" altLang="ru-RU" sz="2000" dirty="0" smtClean="0"/>
              <a:t>17</a:t>
            </a:r>
            <a:r>
              <a:rPr lang="en-US" altLang="ru-RU" sz="2000" dirty="0" smtClean="0"/>
              <a:t>)</a:t>
            </a:r>
            <a:r>
              <a:rPr lang="ru-RU" altLang="ru-RU" sz="2000" dirty="0"/>
              <a:t>, </a:t>
            </a:r>
            <a:r>
              <a:rPr lang="ru-RU" altLang="ru-RU" sz="2000" dirty="0" smtClean="0"/>
              <a:t>СО2 (</a:t>
            </a:r>
            <a:r>
              <a:rPr lang="en-US" altLang="ru-RU" sz="2000" dirty="0" smtClean="0"/>
              <a:t>R744)</a:t>
            </a:r>
            <a:endParaRPr lang="da-DK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34826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altLang="ru-RU" sz="2800" dirty="0" smtClean="0"/>
              <a:t>CO</a:t>
            </a:r>
            <a:r>
              <a:rPr lang="en-GB" altLang="ru-RU" sz="2800" baseline="-10000" dirty="0" smtClean="0"/>
              <a:t>2</a:t>
            </a:r>
            <a:r>
              <a:rPr lang="en-GB" altLang="ru-RU" sz="2800" dirty="0" smtClean="0"/>
              <a:t> - </a:t>
            </a:r>
            <a:r>
              <a:rPr lang="ru-RU" altLang="ru-RU" sz="28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натуральный </a:t>
            </a:r>
            <a:r>
              <a:rPr lang="ru-RU" altLang="ru-RU" sz="2800" dirty="0" smtClean="0"/>
              <a:t>хладагент</a:t>
            </a:r>
            <a:endParaRPr lang="en-GB" altLang="ru-RU" sz="28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600" dirty="0" smtClean="0"/>
              <a:t>Нет налогов</a:t>
            </a:r>
            <a:endParaRPr lang="da-DK" altLang="ru-RU" sz="1600" dirty="0" smtClean="0"/>
          </a:p>
          <a:p>
            <a:r>
              <a:rPr lang="ru-RU" altLang="ru-RU" sz="1600" dirty="0" smtClean="0"/>
              <a:t>Нет ограничений на объем хладагента в системе</a:t>
            </a:r>
            <a:endParaRPr lang="da-DK" altLang="ru-RU" sz="1600" dirty="0" smtClean="0"/>
          </a:p>
          <a:p>
            <a:r>
              <a:rPr lang="ru-RU" altLang="ru-RU" sz="1600" dirty="0" smtClean="0"/>
              <a:t>Низкий коэффициент </a:t>
            </a:r>
            <a:r>
              <a:rPr lang="da-DK" altLang="ru-RU" sz="1600" dirty="0" smtClean="0"/>
              <a:t>GWP</a:t>
            </a:r>
            <a:r>
              <a:rPr lang="ru-RU" altLang="ru-RU" sz="1600" dirty="0" smtClean="0"/>
              <a:t>: для СО2 </a:t>
            </a:r>
            <a:r>
              <a:rPr lang="en-US" altLang="ru-RU" sz="1600" dirty="0" smtClean="0"/>
              <a:t>GWP=1, </a:t>
            </a:r>
            <a:r>
              <a:rPr lang="ru-RU" altLang="ru-RU" sz="1600" dirty="0" smtClean="0"/>
              <a:t>для </a:t>
            </a:r>
            <a:r>
              <a:rPr lang="en-US" altLang="ru-RU" sz="1600" dirty="0" smtClean="0"/>
              <a:t>R134 - 1300, R404 - 4000</a:t>
            </a:r>
            <a:endParaRPr lang="da-DK" altLang="ru-RU" sz="1600" dirty="0" smtClean="0"/>
          </a:p>
          <a:p>
            <a:r>
              <a:rPr lang="ru-RU" altLang="ru-RU" sz="1600" dirty="0" smtClean="0"/>
              <a:t>Нет необходимости в замещении другими хладагентами</a:t>
            </a:r>
            <a:endParaRPr lang="en-US" altLang="ru-RU" sz="1600" dirty="0" smtClean="0"/>
          </a:p>
          <a:p>
            <a:r>
              <a:rPr lang="ru-RU" altLang="ru-RU" sz="1600" dirty="0" smtClean="0"/>
              <a:t>Нетоксичный, невоспламеняемый</a:t>
            </a:r>
          </a:p>
          <a:p>
            <a:r>
              <a:rPr lang="ru-RU" altLang="ru-RU" sz="1600" dirty="0" smtClean="0"/>
              <a:t>Стоимость СО2 системы снижается по мере развития направления</a:t>
            </a:r>
          </a:p>
          <a:p>
            <a:r>
              <a:rPr lang="en-US" altLang="ru-RU" sz="1600" dirty="0"/>
              <a:t>COP, CO2</a:t>
            </a:r>
            <a:r>
              <a:rPr lang="ru-RU" altLang="ru-RU" sz="1600" dirty="0"/>
              <a:t> </a:t>
            </a:r>
            <a:r>
              <a:rPr lang="en-US" altLang="ru-RU" sz="1600" dirty="0"/>
              <a:t>&gt; COP, HFC</a:t>
            </a:r>
          </a:p>
          <a:p>
            <a:pPr marL="0" indent="0">
              <a:buNone/>
            </a:pPr>
            <a:r>
              <a:rPr lang="ru-RU" altLang="ru-RU" sz="1600" dirty="0" smtClean="0"/>
              <a:t> 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 </a:t>
            </a:r>
            <a:endParaRPr lang="da-DK" altLang="ru-RU" sz="1600" dirty="0" smtClean="0"/>
          </a:p>
          <a:p>
            <a:pPr marL="0" indent="0">
              <a:buNone/>
            </a:pPr>
            <a:endParaRPr lang="da-DK" altLang="ru-RU" sz="1600" dirty="0" smtClean="0"/>
          </a:p>
        </p:txBody>
      </p:sp>
      <p:pic>
        <p:nvPicPr>
          <p:cNvPr id="10244" name="Picture 4" descr="iStock_000002266642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1" b="17741"/>
          <a:stretch>
            <a:fillRect/>
          </a:stretch>
        </p:blipFill>
        <p:spPr bwMode="auto">
          <a:xfrm>
            <a:off x="4572000" y="3170064"/>
            <a:ext cx="4532434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153758" y="4612481"/>
            <a:ext cx="2987919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ts val="763"/>
              </a:spcBef>
              <a:buClr>
                <a:srgbClr val="808080"/>
              </a:buClr>
              <a:buFont typeface="Wingdings" pitchFamily="2" charset="2"/>
              <a:buChar char=""/>
              <a:defRPr sz="16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1pPr>
            <a:lvl2pPr marL="719138" indent="-358775" eaLnBrk="0" hangingPunct="0">
              <a:spcBef>
                <a:spcPct val="40000"/>
              </a:spcBef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2pPr>
            <a:lvl3pPr marL="1079500" indent="-358775" eaLnBrk="0" hangingPunct="0">
              <a:spcBef>
                <a:spcPct val="40000"/>
              </a:spcBef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3pPr>
            <a:lvl4pPr marL="1438275" indent="-358775" eaLnBrk="0" hangingPunct="0">
              <a:spcBef>
                <a:spcPct val="40000"/>
              </a:spcBef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4pPr>
            <a:lvl5pPr marL="1798638" indent="-358775" eaLnBrk="0" hangingPunct="0">
              <a:spcBef>
                <a:spcPct val="40000"/>
              </a:spcBef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5pPr>
            <a:lvl6pPr marL="2255838" indent="-358775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6pPr>
            <a:lvl7pPr marL="2713038" indent="-358775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7pPr>
            <a:lvl8pPr marL="3170238" indent="-358775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8pPr>
            <a:lvl9pPr marL="3627438" indent="-358775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  <a:ea typeface="SimHei" pitchFamily="2" charset="-122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ru-RU" sz="5400" b="1" dirty="0">
                <a:solidFill>
                  <a:srgbClr val="1C1C1C"/>
                </a:solidFill>
              </a:rPr>
              <a:t>CO</a:t>
            </a:r>
            <a:r>
              <a:rPr lang="da-DK" altLang="ru-RU" sz="5400" b="1" baseline="-10000" dirty="0">
                <a:solidFill>
                  <a:srgbClr val="1C1C1C"/>
                </a:solidFill>
              </a:rPr>
              <a:t>2</a:t>
            </a:r>
            <a:r>
              <a:rPr lang="da-DK" altLang="ru-RU" sz="4800" b="1" dirty="0">
                <a:solidFill>
                  <a:srgbClr val="1C1C1C"/>
                </a:solidFill>
              </a:rPr>
              <a:t> </a:t>
            </a:r>
            <a:r>
              <a:rPr lang="da-DK" altLang="ru-RU" sz="2800" b="1" dirty="0">
                <a:solidFill>
                  <a:srgbClr val="1C1C1C"/>
                </a:solidFill>
              </a:rPr>
              <a:t/>
            </a:r>
            <a:br>
              <a:rPr lang="da-DK" altLang="ru-RU" sz="2800" b="1" dirty="0">
                <a:solidFill>
                  <a:srgbClr val="1C1C1C"/>
                </a:solidFill>
              </a:rPr>
            </a:br>
            <a:endParaRPr lang="en-GB" altLang="ru-RU" sz="2800" b="1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ru-RU" sz="2800" dirty="0" smtClean="0"/>
              <a:t>CO</a:t>
            </a:r>
            <a:r>
              <a:rPr lang="en-GB" altLang="ru-RU" sz="2800" baseline="-10000" dirty="0" smtClean="0"/>
              <a:t>2</a:t>
            </a:r>
            <a:r>
              <a:rPr lang="ru-RU" altLang="ru-RU" sz="2800" dirty="0" smtClean="0"/>
              <a:t>, характеристики</a:t>
            </a:r>
            <a:endParaRPr lang="en-GB" altLang="ru-RU" sz="28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8"/>
            <a:ext cx="7632848" cy="648072"/>
          </a:xfrm>
        </p:spPr>
        <p:txBody>
          <a:bodyPr>
            <a:normAutofit/>
          </a:bodyPr>
          <a:lstStyle/>
          <a:p>
            <a:r>
              <a:rPr lang="en-US" altLang="ru-RU" sz="1600" dirty="0" smtClean="0"/>
              <a:t>Critical point (</a:t>
            </a:r>
            <a:r>
              <a:rPr lang="ru-RU" altLang="ru-RU" sz="1600" dirty="0" smtClean="0"/>
              <a:t>критическая точка) +31, низкое значение</a:t>
            </a:r>
          </a:p>
          <a:p>
            <a:r>
              <a:rPr lang="en-US" altLang="ru-RU" sz="1600" dirty="0" smtClean="0"/>
              <a:t>Triple point (</a:t>
            </a:r>
            <a:r>
              <a:rPr lang="ru-RU" altLang="ru-RU" sz="1600" dirty="0" smtClean="0"/>
              <a:t>тройственное состояние) -57, высокое значение</a:t>
            </a:r>
          </a:p>
          <a:p>
            <a:endParaRPr lang="da-DK" altLang="ru-RU" sz="1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9041"/>
            <a:ext cx="6104904" cy="48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8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704850"/>
            <a:ext cx="79914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9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000" dirty="0" smtClean="0"/>
              <a:t>Традиционная холодильная система</a:t>
            </a:r>
            <a:r>
              <a:rPr lang="en-US" altLang="ru-RU" sz="2000" dirty="0" smtClean="0"/>
              <a:t> </a:t>
            </a:r>
            <a:r>
              <a:rPr lang="ru-RU" altLang="ru-RU" sz="2000" dirty="0"/>
              <a:t>(</a:t>
            </a:r>
            <a:r>
              <a:rPr lang="en-US" altLang="ru-RU" sz="2000" dirty="0"/>
              <a:t>Booster)</a:t>
            </a:r>
            <a:r>
              <a:rPr lang="ru-RU" altLang="ru-RU" sz="2000" dirty="0" smtClean="0"/>
              <a:t> на </a:t>
            </a:r>
            <a:r>
              <a:rPr lang="en-GB" altLang="ru-RU" sz="2000" dirty="0" smtClean="0"/>
              <a:t>CO</a:t>
            </a:r>
            <a:r>
              <a:rPr lang="en-GB" altLang="ru-RU" sz="2000" baseline="-10000" dirty="0" smtClean="0"/>
              <a:t>2</a:t>
            </a:r>
            <a:endParaRPr lang="en-GB" altLang="ru-RU" sz="2000" dirty="0" smtClean="0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51520" y="1052736"/>
            <a:ext cx="3167062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altLang="ru-RU" sz="1100" dirty="0" smtClean="0"/>
              <a:t>Охладитель газа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altLang="ru-RU" sz="1100" dirty="0" smtClean="0"/>
              <a:t>Ресивер высокого давления </a:t>
            </a:r>
            <a:endParaRPr lang="en-GB" altLang="ru-RU" sz="11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altLang="ru-RU" sz="1100" dirty="0" smtClean="0"/>
              <a:t>Регулируемые компрессоры</a:t>
            </a:r>
            <a:endParaRPr lang="en-GB" altLang="ru-RU" sz="11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altLang="ru-RU" sz="1100" dirty="0" smtClean="0"/>
              <a:t>LT</a:t>
            </a:r>
            <a:r>
              <a:rPr lang="ru-RU" altLang="ru-RU" sz="1100" dirty="0" smtClean="0"/>
              <a:t> испарители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altLang="ru-RU" sz="1100" dirty="0" smtClean="0"/>
              <a:t>MT </a:t>
            </a:r>
            <a:r>
              <a:rPr lang="ru-RU" altLang="ru-RU" sz="1100" dirty="0" smtClean="0"/>
              <a:t>испарители</a:t>
            </a:r>
            <a:endParaRPr lang="en-GB" altLang="ru-RU" sz="11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altLang="ru-RU" sz="11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597038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" y="4509120"/>
            <a:ext cx="3126883" cy="227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82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844231"/>
              </p:ext>
            </p:extLst>
          </p:nvPr>
        </p:nvGraphicFramePr>
        <p:xfrm>
          <a:off x="419100" y="1341438"/>
          <a:ext cx="8308975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770"/>
            <a:ext cx="8229600" cy="86895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1800" dirty="0" smtClean="0"/>
              <a:t>Показатели энергетической эффективности СО2 </a:t>
            </a:r>
            <a:r>
              <a:rPr lang="ru-RU" altLang="ru-RU" sz="1800" dirty="0" err="1" smtClean="0"/>
              <a:t>транскритических</a:t>
            </a:r>
            <a:r>
              <a:rPr lang="ru-RU" altLang="ru-RU" sz="1800" dirty="0" smtClean="0"/>
              <a:t> систем. </a:t>
            </a:r>
            <a:r>
              <a:rPr lang="en-US" altLang="ru-RU" sz="1800" dirty="0" smtClean="0"/>
              <a:t>Booster.</a:t>
            </a:r>
            <a:r>
              <a:rPr lang="ru-RU" altLang="ru-RU" sz="1800" dirty="0" smtClean="0"/>
              <a:t> </a:t>
            </a:r>
            <a:endParaRPr lang="en-GB" altLang="ru-RU" sz="18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948264" y="3650977"/>
            <a:ext cx="1800200" cy="354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altLang="ru-RU" sz="1600" dirty="0" err="1" smtClean="0">
                <a:solidFill>
                  <a:schemeClr val="bg1"/>
                </a:solidFill>
              </a:rPr>
              <a:t>Парал</a:t>
            </a:r>
            <a:r>
              <a:rPr lang="ru-RU" altLang="ru-RU" sz="1600" dirty="0" smtClean="0">
                <a:solidFill>
                  <a:schemeClr val="bg1"/>
                </a:solidFill>
              </a:rPr>
              <a:t>. комп.</a:t>
            </a:r>
            <a:endParaRPr lang="en-GB" altLang="ru-RU" sz="1600" dirty="0" smtClean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020272" y="3828020"/>
            <a:ext cx="1658144" cy="5311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Эжектор</a:t>
            </a:r>
            <a:endParaRPr lang="en-GB" altLang="ru-RU" sz="1600" dirty="0" smtClean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020272" y="3290937"/>
            <a:ext cx="1658144" cy="354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altLang="ru-RU" sz="1600" dirty="0" smtClean="0"/>
              <a:t>СО2 </a:t>
            </a:r>
            <a:r>
              <a:rPr lang="en-US" altLang="ru-RU" sz="1600" dirty="0" smtClean="0"/>
              <a:t>Booster</a:t>
            </a:r>
            <a:endParaRPr lang="en-GB" alt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8001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114735"/>
              </p:ext>
            </p:extLst>
          </p:nvPr>
        </p:nvGraphicFramePr>
        <p:xfrm>
          <a:off x="419100" y="1341438"/>
          <a:ext cx="8308975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770"/>
            <a:ext cx="8229600" cy="86895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1800" dirty="0" smtClean="0"/>
              <a:t>Показатели энергетической эффективности СО2 </a:t>
            </a:r>
            <a:r>
              <a:rPr lang="ru-RU" altLang="ru-RU" sz="1800" dirty="0" err="1" smtClean="0"/>
              <a:t>транскритических</a:t>
            </a:r>
            <a:r>
              <a:rPr lang="ru-RU" altLang="ru-RU" sz="1800" dirty="0" smtClean="0"/>
              <a:t> систем.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Параллельный компрессор и эжектор. </a:t>
            </a:r>
            <a:endParaRPr lang="en-GB" altLang="ru-RU" sz="18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020272" y="3650977"/>
            <a:ext cx="1658144" cy="354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altLang="ru-RU" sz="1600" dirty="0" err="1" smtClean="0"/>
              <a:t>Парал</a:t>
            </a:r>
            <a:r>
              <a:rPr lang="ru-RU" altLang="ru-RU" sz="1600" dirty="0" smtClean="0"/>
              <a:t>. комп.</a:t>
            </a:r>
            <a:endParaRPr lang="en-GB" altLang="ru-RU" sz="16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020272" y="4005064"/>
            <a:ext cx="1658144" cy="354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altLang="ru-RU" sz="1600" dirty="0" smtClean="0"/>
              <a:t>Эжектор</a:t>
            </a:r>
            <a:endParaRPr lang="en-GB" altLang="ru-RU" sz="16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020272" y="3290937"/>
            <a:ext cx="1658144" cy="354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altLang="ru-RU" sz="1600" dirty="0" smtClean="0"/>
              <a:t>СО2 </a:t>
            </a:r>
            <a:r>
              <a:rPr lang="en-US" altLang="ru-RU" sz="1600" dirty="0" smtClean="0"/>
              <a:t>Booster</a:t>
            </a:r>
            <a:endParaRPr lang="en-GB" alt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6224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0688" y="1211263"/>
            <a:ext cx="5125402" cy="4789488"/>
          </a:xfrm>
        </p:spPr>
        <p:txBody>
          <a:bodyPr/>
          <a:lstStyle/>
          <a:p>
            <a:r>
              <a:rPr lang="ru-RU" sz="1200" dirty="0" smtClean="0"/>
              <a:t>Работа системы при введении параллельного компрессора</a:t>
            </a:r>
          </a:p>
          <a:p>
            <a:r>
              <a:rPr lang="ru-RU" sz="1200" dirty="0" smtClean="0"/>
              <a:t>Применение эжектора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Особенности построения СО2 системы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546090" y="1195514"/>
            <a:ext cx="3597910" cy="4559935"/>
            <a:chOff x="0" y="0"/>
            <a:chExt cx="3598224" cy="45601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598224" cy="4560125"/>
            </a:xfrm>
            <a:prstGeom prst="rect">
              <a:avLst/>
            </a:prstGeom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454727" y="1739735"/>
              <a:ext cx="2762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a-DK" sz="1100">
                  <a:effectLst/>
                  <a:latin typeface="Calibri"/>
                  <a:ea typeface="Calibri"/>
                  <a:cs typeface="Times New Roman"/>
                </a:rPr>
                <a:t>2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90946" y="2161309"/>
              <a:ext cx="2762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a-DK" sz="1100">
                  <a:effectLst/>
                  <a:latin typeface="Calibri"/>
                  <a:ea typeface="Calibri"/>
                  <a:cs typeface="Times New Roman"/>
                </a:rPr>
                <a:t>4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480951" y="2553195"/>
              <a:ext cx="2762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a-DK" sz="1100">
                  <a:effectLst/>
                  <a:latin typeface="Calibri"/>
                  <a:ea typeface="Calibri"/>
                  <a:cs typeface="Times New Roman"/>
                </a:rPr>
                <a:t>5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617517" y="1905990"/>
              <a:ext cx="2762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a-DK" sz="1100">
                  <a:effectLst/>
                  <a:latin typeface="Calibri"/>
                  <a:ea typeface="Calibri"/>
                  <a:cs typeface="Times New Roman"/>
                </a:rPr>
                <a:t>6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0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C348x7IU6Kaa.ATKs0WQ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417</TotalTime>
  <Words>371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Blank</vt:lpstr>
      <vt:lpstr>Презентация PowerPoint</vt:lpstr>
      <vt:lpstr>Тенденции развития хладагентов</vt:lpstr>
      <vt:lpstr>CO2 - натуральный хладагент</vt:lpstr>
      <vt:lpstr>CO2, характеристики</vt:lpstr>
      <vt:lpstr>Презентация PowerPoint</vt:lpstr>
      <vt:lpstr>Традиционная холодильная система (Booster) на CO2</vt:lpstr>
      <vt:lpstr>Показатели энергетической эффективности СО2 транскритических систем. Booster. </vt:lpstr>
      <vt:lpstr>Показатели энергетической эффективности СО2 транскритических систем. Параллельный компрессор и эжектор. </vt:lpstr>
      <vt:lpstr>Особенности построения СО2 системы</vt:lpstr>
      <vt:lpstr>Принцип работы эжектора</vt:lpstr>
      <vt:lpstr>Особенности применения эжектора</vt:lpstr>
      <vt:lpstr>Применение параллельного компрессора и эжектора в транскритической СО2 системы.</vt:lpstr>
      <vt:lpstr>Рабочие давления в CO2 системе</vt:lpstr>
      <vt:lpstr>Рабочие давления в CO2 системе</vt:lpstr>
      <vt:lpstr>Презентация PowerPoint</vt:lpstr>
    </vt:vector>
  </TitlesOfParts>
  <Company>Danfoss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Tykhomirov Leonid</dc:creator>
  <cp:lastModifiedBy>Сергей В. Анашкин</cp:lastModifiedBy>
  <cp:revision>39</cp:revision>
  <dcterms:created xsi:type="dcterms:W3CDTF">2016-06-29T06:50:45Z</dcterms:created>
  <dcterms:modified xsi:type="dcterms:W3CDTF">2017-05-19T13:49:03Z</dcterms:modified>
</cp:coreProperties>
</file>