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63" r:id="rId5"/>
    <p:sldId id="262" r:id="rId6"/>
    <p:sldId id="279" r:id="rId7"/>
    <p:sldId id="280" r:id="rId8"/>
    <p:sldId id="281" r:id="rId9"/>
    <p:sldId id="260" r:id="rId10"/>
    <p:sldId id="261" r:id="rId11"/>
    <p:sldId id="264" r:id="rId12"/>
    <p:sldId id="265" r:id="rId13"/>
    <p:sldId id="301" r:id="rId14"/>
    <p:sldId id="266" r:id="rId15"/>
    <p:sldId id="283" r:id="rId16"/>
    <p:sldId id="267" r:id="rId17"/>
    <p:sldId id="268" r:id="rId18"/>
    <p:sldId id="269" r:id="rId19"/>
    <p:sldId id="302" r:id="rId20"/>
    <p:sldId id="284" r:id="rId21"/>
    <p:sldId id="295" r:id="rId22"/>
    <p:sldId id="286" r:id="rId23"/>
    <p:sldId id="287" r:id="rId24"/>
    <p:sldId id="288" r:id="rId25"/>
    <p:sldId id="290" r:id="rId26"/>
    <p:sldId id="289" r:id="rId27"/>
    <p:sldId id="293" r:id="rId28"/>
    <p:sldId id="294" r:id="rId29"/>
    <p:sldId id="292" r:id="rId30"/>
    <p:sldId id="291" r:id="rId31"/>
    <p:sldId id="296" r:id="rId32"/>
    <p:sldId id="297" r:id="rId33"/>
    <p:sldId id="298" r:id="rId34"/>
    <p:sldId id="299" r:id="rId35"/>
    <p:sldId id="276" r:id="rId36"/>
    <p:sldId id="3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6600"/>
    <a:srgbClr val="0099CC"/>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3" autoAdjust="0"/>
    <p:restoredTop sz="94660"/>
  </p:normalViewPr>
  <p:slideViewPr>
    <p:cSldViewPr snapToGrid="0" showGuides="1">
      <p:cViewPr varScale="1">
        <p:scale>
          <a:sx n="71" d="100"/>
          <a:sy n="71" d="100"/>
        </p:scale>
        <p:origin x="71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FB35F-C21C-4042-B9DA-7362DDA602B6}" type="datetimeFigureOut">
              <a:rPr lang="en-US" smtClean="0"/>
              <a:t>8/17/2017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150BD-0D33-48DB-8ECD-25453548B06B}" type="slidenum">
              <a:rPr lang="en-US" smtClean="0"/>
              <a:t>‹#›</a:t>
            </a:fld>
            <a:endParaRPr lang="en-US"/>
          </a:p>
        </p:txBody>
      </p:sp>
    </p:spTree>
    <p:extLst>
      <p:ext uri="{BB962C8B-B14F-4D97-AF65-F5344CB8AC3E}">
        <p14:creationId xmlns:p14="http://schemas.microsoft.com/office/powerpoint/2010/main" val="2079761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00868B-AE52-42E2-BD43-7D6B8737F8BE}"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172982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6C969-F593-43EE-BB97-4124FBE9E3F5}"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60508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8E9BD-19E6-41A5-970E-7D8186592843}"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197803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37679-FFBC-4D55-B27E-E52377E1EF7C}"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33274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6AE5B8-0568-4486-8F92-C566F07F735E}"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316107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717C5E-AA18-4AB2-9CFF-BBBA6054861B}" type="datetime1">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142359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C604CD-14E0-4B31-AB5E-7A4C6B51C5F1}" type="datetime1">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391140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2A8587-AF57-4E84-993D-D51BF0B2812C}" type="datetime1">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405513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72CE2-F723-4C30-8A2A-E769A44F360A}" type="datetime1">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196309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44ECB6-772B-40AE-B331-027757913CA7}" type="datetime1">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18248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541C4-4661-4BA0-ADD0-101092F0827A}" type="datetime1">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C087C-DF98-4BF4-92A0-EEAB24D669E4}" type="slidenum">
              <a:rPr lang="en-US" smtClean="0"/>
              <a:t>‹#›</a:t>
            </a:fld>
            <a:endParaRPr lang="en-US"/>
          </a:p>
        </p:txBody>
      </p:sp>
    </p:spTree>
    <p:extLst>
      <p:ext uri="{BB962C8B-B14F-4D97-AF65-F5344CB8AC3E}">
        <p14:creationId xmlns:p14="http://schemas.microsoft.com/office/powerpoint/2010/main" val="211762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26B36-1E2D-43F1-AADB-1B8470A4FEDC}" type="datetime1">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087C-DF98-4BF4-92A0-EEAB24D669E4}" type="slidenum">
              <a:rPr lang="en-US" smtClean="0"/>
              <a:t>‹#›</a:t>
            </a:fld>
            <a:endParaRPr lang="en-US"/>
          </a:p>
        </p:txBody>
      </p:sp>
    </p:spTree>
    <p:extLst>
      <p:ext uri="{BB962C8B-B14F-4D97-AF65-F5344CB8AC3E}">
        <p14:creationId xmlns:p14="http://schemas.microsoft.com/office/powerpoint/2010/main" val="420149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31262" y="5582660"/>
            <a:ext cx="6244900" cy="1085630"/>
          </a:xfrm>
        </p:spPr>
        <p:txBody>
          <a:bodyPr>
            <a:normAutofit fontScale="92500" lnSpcReduction="20000"/>
          </a:bodyPr>
          <a:lstStyle/>
          <a:p>
            <a:pPr algn="l">
              <a:lnSpc>
                <a:spcPct val="100000"/>
              </a:lnSpc>
              <a:spcBef>
                <a:spcPts val="0"/>
              </a:spcBef>
              <a:spcAft>
                <a:spcPts val="1200"/>
              </a:spcAft>
            </a:pPr>
            <a:r>
              <a:rPr lang="sr-Latn-RS" sz="2000" b="1" dirty="0">
                <a:solidFill>
                  <a:srgbClr val="1F3864"/>
                </a:solidFill>
                <a:latin typeface="Calibri" panose="020F0502020204030204" pitchFamily="34" charset="0"/>
                <a:ea typeface="Calibri" panose="020F0502020204030204" pitchFamily="34" charset="0"/>
                <a:cs typeface="Arial" panose="020B0604020202020204" pitchFamily="34" charset="0"/>
              </a:rPr>
              <a:t>	  </a:t>
            </a:r>
            <a:r>
              <a:rPr lang="sr-Latn-RS" sz="2000" b="1" dirty="0">
                <a:solidFill>
                  <a:srgbClr val="FF5050"/>
                </a:solidFill>
                <a:latin typeface="Calibri" panose="020F0502020204030204" pitchFamily="34" charset="0"/>
                <a:ea typeface="Calibri" panose="020F0502020204030204" pitchFamily="34" charset="0"/>
                <a:cs typeface="Arial" panose="020B0604020202020204" pitchFamily="34" charset="0"/>
              </a:rPr>
              <a:t>Dipl.-Ing. Slobodan Pejković</a:t>
            </a:r>
          </a:p>
          <a:p>
            <a:pPr algn="l">
              <a:lnSpc>
                <a:spcPct val="100000"/>
              </a:lnSpc>
              <a:spcBef>
                <a:spcPts val="0"/>
              </a:spcBef>
            </a:pPr>
            <a:r>
              <a:rPr lang="sr-Latn-RS" dirty="0">
                <a:solidFill>
                  <a:srgbClr val="003399"/>
                </a:solidFill>
                <a:latin typeface="Calibri" panose="020F0502020204030204" pitchFamily="34" charset="0"/>
                <a:ea typeface="Calibri" panose="020F0502020204030204" pitchFamily="34" charset="0"/>
                <a:cs typeface="Arial" panose="020B0604020202020204" pitchFamily="34" charset="0"/>
              </a:rPr>
              <a:t>  </a:t>
            </a:r>
            <a:r>
              <a:rPr lang="en-US" dirty="0">
                <a:solidFill>
                  <a:srgbClr val="003399"/>
                </a:solidFill>
                <a:latin typeface="Calibri" panose="020F0502020204030204" pitchFamily="34" charset="0"/>
                <a:ea typeface="Calibri" panose="020F0502020204030204" pitchFamily="34" charset="0"/>
                <a:cs typeface="Arial" panose="020B0604020202020204" pitchFamily="34" charset="0"/>
              </a:rPr>
              <a:t>Serbian </a:t>
            </a:r>
            <a:r>
              <a:rPr lang="sr-Latn-RS" dirty="0">
                <a:solidFill>
                  <a:srgbClr val="003399"/>
                </a:solidFill>
                <a:latin typeface="Calibri" panose="020F0502020204030204" pitchFamily="34" charset="0"/>
                <a:ea typeface="Calibri" panose="020F0502020204030204" pitchFamily="34" charset="0"/>
                <a:cs typeface="Arial" panose="020B0604020202020204" pitchFamily="34" charset="0"/>
              </a:rPr>
              <a:t> </a:t>
            </a:r>
            <a:r>
              <a:rPr lang="en-US" dirty="0">
                <a:solidFill>
                  <a:srgbClr val="003399"/>
                </a:solidFill>
                <a:latin typeface="Calibri" panose="020F0502020204030204" pitchFamily="34" charset="0"/>
                <a:ea typeface="Calibri" panose="020F0502020204030204" pitchFamily="34" charset="0"/>
                <a:cs typeface="Arial" panose="020B0604020202020204" pitchFamily="34" charset="0"/>
              </a:rPr>
              <a:t>HVAC</a:t>
            </a:r>
            <a:r>
              <a:rPr lang="sr-Latn-RS" dirty="0">
                <a:solidFill>
                  <a:srgbClr val="003399"/>
                </a:solidFill>
                <a:latin typeface="Calibri" panose="020F0502020204030204" pitchFamily="34" charset="0"/>
                <a:ea typeface="Calibri" panose="020F0502020204030204" pitchFamily="34" charset="0"/>
                <a:cs typeface="Arial" panose="020B0604020202020204" pitchFamily="34" charset="0"/>
              </a:rPr>
              <a:t> </a:t>
            </a:r>
            <a:r>
              <a:rPr lang="en-US" dirty="0">
                <a:solidFill>
                  <a:srgbClr val="003399"/>
                </a:solidFill>
                <a:latin typeface="Calibri" panose="020F0502020204030204" pitchFamily="34" charset="0"/>
                <a:ea typeface="Calibri" panose="020F0502020204030204" pitchFamily="34" charset="0"/>
                <a:cs typeface="Arial" panose="020B0604020202020204" pitchFamily="34" charset="0"/>
              </a:rPr>
              <a:t>&amp;</a:t>
            </a:r>
            <a:r>
              <a:rPr lang="sr-Latn-RS" dirty="0">
                <a:solidFill>
                  <a:srgbClr val="003399"/>
                </a:solidFill>
                <a:latin typeface="Calibri" panose="020F0502020204030204" pitchFamily="34" charset="0"/>
                <a:ea typeface="Calibri" panose="020F0502020204030204" pitchFamily="34" charset="0"/>
                <a:cs typeface="Arial" panose="020B0604020202020204" pitchFamily="34" charset="0"/>
              </a:rPr>
              <a:t> </a:t>
            </a:r>
            <a:r>
              <a:rPr lang="en-US" dirty="0">
                <a:solidFill>
                  <a:srgbClr val="003399"/>
                </a:solidFill>
                <a:latin typeface="Calibri" panose="020F0502020204030204" pitchFamily="34" charset="0"/>
                <a:ea typeface="Calibri" panose="020F0502020204030204" pitchFamily="34" charset="0"/>
                <a:cs typeface="Arial" panose="020B0604020202020204" pitchFamily="34" charset="0"/>
              </a:rPr>
              <a:t>R </a:t>
            </a:r>
            <a:r>
              <a:rPr lang="sr-Latn-RS" dirty="0">
                <a:solidFill>
                  <a:srgbClr val="003399"/>
                </a:solidFill>
                <a:latin typeface="Calibri" panose="020F0502020204030204" pitchFamily="34" charset="0"/>
                <a:ea typeface="Calibri" panose="020F0502020204030204" pitchFamily="34" charset="0"/>
                <a:cs typeface="Arial" panose="020B0604020202020204" pitchFamily="34" charset="0"/>
              </a:rPr>
              <a:t> </a:t>
            </a:r>
            <a:r>
              <a:rPr lang="en-US" dirty="0">
                <a:solidFill>
                  <a:srgbClr val="003399"/>
                </a:solidFill>
                <a:latin typeface="Calibri" panose="020F0502020204030204" pitchFamily="34" charset="0"/>
                <a:ea typeface="Calibri" panose="020F0502020204030204" pitchFamily="34" charset="0"/>
                <a:cs typeface="Arial" panose="020B0604020202020204" pitchFamily="34" charset="0"/>
              </a:rPr>
              <a:t>Society</a:t>
            </a:r>
            <a:r>
              <a:rPr lang="sr-Latn-RS" dirty="0">
                <a:solidFill>
                  <a:srgbClr val="003399"/>
                </a:solidFill>
                <a:latin typeface="Calibri" panose="020F0502020204030204" pitchFamily="34" charset="0"/>
                <a:ea typeface="Calibri" panose="020F0502020204030204" pitchFamily="34" charset="0"/>
                <a:cs typeface="Arial" panose="020B0604020202020204" pitchFamily="34" charset="0"/>
              </a:rPr>
              <a:t>  -  </a:t>
            </a:r>
            <a:r>
              <a:rPr lang="en-US" dirty="0">
                <a:solidFill>
                  <a:srgbClr val="003399"/>
                </a:solidFill>
                <a:latin typeface="Calibri" panose="020F0502020204030204" pitchFamily="34" charset="0"/>
                <a:ea typeface="Calibri" panose="020F0502020204030204" pitchFamily="34" charset="0"/>
                <a:cs typeface="Arial" panose="020B0604020202020204" pitchFamily="34" charset="0"/>
              </a:rPr>
              <a:t>Technical</a:t>
            </a:r>
            <a:r>
              <a:rPr lang="sr-Latn-RS" dirty="0">
                <a:solidFill>
                  <a:srgbClr val="003399"/>
                </a:solidFill>
                <a:latin typeface="Calibri" panose="020F0502020204030204" pitchFamily="34" charset="0"/>
                <a:ea typeface="Calibri" panose="020F0502020204030204" pitchFamily="34" charset="0"/>
                <a:cs typeface="Arial" panose="020B0604020202020204" pitchFamily="34" charset="0"/>
              </a:rPr>
              <a:t> </a:t>
            </a:r>
            <a:r>
              <a:rPr lang="en-US" dirty="0">
                <a:solidFill>
                  <a:srgbClr val="003399"/>
                </a:solidFill>
                <a:latin typeface="Calibri" panose="020F0502020204030204" pitchFamily="34" charset="0"/>
                <a:ea typeface="Calibri" panose="020F0502020204030204" pitchFamily="34" charset="0"/>
                <a:cs typeface="Arial" panose="020B0604020202020204" pitchFamily="34" charset="0"/>
              </a:rPr>
              <a:t> Committee</a:t>
            </a:r>
            <a:endParaRPr lang="sr-Latn-RS" dirty="0">
              <a:solidFill>
                <a:srgbClr val="003399"/>
              </a:solidFill>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0"/>
              </a:spcBef>
              <a:spcAft>
                <a:spcPts val="0"/>
              </a:spcAft>
            </a:pPr>
            <a:r>
              <a:rPr lang="en-US" dirty="0">
                <a:solidFill>
                  <a:srgbClr val="003399"/>
                </a:solidFill>
                <a:latin typeface="Calibri" panose="020F0502020204030204" pitchFamily="34" charset="0"/>
                <a:ea typeface="Calibri" panose="020F0502020204030204" pitchFamily="34" charset="0"/>
                <a:cs typeface="Arial" panose="020B0604020202020204" pitchFamily="34" charset="0"/>
              </a:rPr>
              <a:t>for Refrigeration,</a:t>
            </a:r>
            <a:r>
              <a:rPr lang="sr-Latn-RS" dirty="0">
                <a:solidFill>
                  <a:srgbClr val="003399"/>
                </a:solidFill>
                <a:latin typeface="Calibri" panose="020F0502020204030204" pitchFamily="34" charset="0"/>
                <a:ea typeface="Calibri" panose="020F0502020204030204" pitchFamily="34" charset="0"/>
                <a:cs typeface="Arial" panose="020B0604020202020204" pitchFamily="34" charset="0"/>
              </a:rPr>
              <a:t> </a:t>
            </a:r>
            <a:r>
              <a:rPr lang="en-US" dirty="0">
                <a:solidFill>
                  <a:srgbClr val="003399"/>
                </a:solidFill>
                <a:latin typeface="Calibri" panose="020F0502020204030204" pitchFamily="34" charset="0"/>
                <a:ea typeface="Calibri" panose="020F0502020204030204" pitchFamily="34" charset="0"/>
                <a:cs typeface="Arial" panose="020B0604020202020204" pitchFamily="34" charset="0"/>
              </a:rPr>
              <a:t>Heat Pumps and Energy Efficiency</a:t>
            </a:r>
          </a:p>
        </p:txBody>
      </p:sp>
      <p:pic>
        <p:nvPicPr>
          <p:cNvPr id="12" name="Picture 11"/>
          <p:cNvPicPr>
            <a:picLocks noChangeAspect="1"/>
          </p:cNvPicPr>
          <p:nvPr/>
        </p:nvPicPr>
        <p:blipFill>
          <a:blip r:embed="rId2"/>
          <a:stretch>
            <a:fillRect/>
          </a:stretch>
        </p:blipFill>
        <p:spPr>
          <a:xfrm>
            <a:off x="2821825" y="5486400"/>
            <a:ext cx="721732" cy="1085630"/>
          </a:xfrm>
          <a:prstGeom prst="rect">
            <a:avLst/>
          </a:prstGeom>
          <a:solidFill>
            <a:schemeClr val="bg1"/>
          </a:solidFill>
          <a:ln>
            <a:noFill/>
          </a:ln>
          <a:effectLst/>
        </p:spPr>
      </p:pic>
      <p:pic>
        <p:nvPicPr>
          <p:cNvPr id="16" name="Picture 15"/>
          <p:cNvPicPr>
            <a:picLocks noChangeAspect="1"/>
          </p:cNvPicPr>
          <p:nvPr/>
        </p:nvPicPr>
        <p:blipFill>
          <a:blip r:embed="rId3"/>
          <a:stretch>
            <a:fillRect/>
          </a:stretch>
        </p:blipFill>
        <p:spPr>
          <a:xfrm>
            <a:off x="5224609" y="175100"/>
            <a:ext cx="1779305" cy="1935802"/>
          </a:xfrm>
          <a:prstGeom prst="rect">
            <a:avLst/>
          </a:prstGeom>
        </p:spPr>
      </p:pic>
      <p:pic>
        <p:nvPicPr>
          <p:cNvPr id="17" name="Picture 16"/>
          <p:cNvPicPr>
            <a:picLocks noChangeAspect="1"/>
          </p:cNvPicPr>
          <p:nvPr/>
        </p:nvPicPr>
        <p:blipFill>
          <a:blip r:embed="rId4"/>
          <a:stretch>
            <a:fillRect/>
          </a:stretch>
        </p:blipFill>
        <p:spPr>
          <a:xfrm>
            <a:off x="7758642" y="182517"/>
            <a:ext cx="3231160" cy="1066892"/>
          </a:xfrm>
          <a:prstGeom prst="rect">
            <a:avLst/>
          </a:prstGeom>
        </p:spPr>
      </p:pic>
      <p:pic>
        <p:nvPicPr>
          <p:cNvPr id="18" name="Picture 17"/>
          <p:cNvPicPr>
            <a:picLocks noChangeAspect="1"/>
          </p:cNvPicPr>
          <p:nvPr/>
        </p:nvPicPr>
        <p:blipFill>
          <a:blip r:embed="rId5"/>
          <a:stretch>
            <a:fillRect/>
          </a:stretch>
        </p:blipFill>
        <p:spPr>
          <a:xfrm>
            <a:off x="691084" y="302610"/>
            <a:ext cx="4389819" cy="1215261"/>
          </a:xfrm>
          <a:prstGeom prst="rect">
            <a:avLst/>
          </a:prstGeom>
        </p:spPr>
      </p:pic>
      <p:sp>
        <p:nvSpPr>
          <p:cNvPr id="19" name="Rectangle 18"/>
          <p:cNvSpPr/>
          <p:nvPr/>
        </p:nvSpPr>
        <p:spPr>
          <a:xfrm>
            <a:off x="1527669" y="2140101"/>
            <a:ext cx="9173183" cy="1450077"/>
          </a:xfrm>
          <a:prstGeom prst="rect">
            <a:avLst/>
          </a:prstGeom>
        </p:spPr>
        <p:txBody>
          <a:bodyPr wrap="square">
            <a:spAutoFit/>
          </a:bodyPr>
          <a:lstStyle/>
          <a:p>
            <a:pPr algn="ctr">
              <a:lnSpc>
                <a:spcPct val="107000"/>
              </a:lnSpc>
              <a:spcAft>
                <a:spcPts val="800"/>
              </a:spcAft>
            </a:pPr>
            <a:r>
              <a:rPr lang="en-US" b="1" dirty="0">
                <a:solidFill>
                  <a:srgbClr val="0099CC"/>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p>
          <a:p>
            <a:pPr algn="ctr">
              <a:lnSpc>
                <a:spcPct val="107000"/>
              </a:lnSpc>
              <a:spcAft>
                <a:spcPts val="800"/>
              </a:spcAft>
            </a:pPr>
            <a:r>
              <a:rPr lang="en-US" dirty="0">
                <a:solidFill>
                  <a:srgbClr val="0099CC"/>
                </a:solidFill>
                <a:latin typeface="Calibri" panose="020F0502020204030204" pitchFamily="34" charset="0"/>
                <a:ea typeface="Times New Roman" panose="02020603050405020304" pitchFamily="18" charset="0"/>
                <a:cs typeface="Times New Roman" panose="02020603050405020304" pitchFamily="18" charset="0"/>
              </a:rPr>
              <a:t>SETTING UP INSTITUTIONAL AND LEGAL FRAMEWORKS TO PREPARE FOR THE </a:t>
            </a:r>
            <a:r>
              <a:rPr lang="en-US" dirty="0" err="1">
                <a:solidFill>
                  <a:srgbClr val="0099CC"/>
                </a:solidFill>
                <a:latin typeface="Calibri" panose="020F0502020204030204" pitchFamily="34" charset="0"/>
                <a:ea typeface="Times New Roman" panose="02020603050405020304" pitchFamily="18" charset="0"/>
                <a:cs typeface="Times New Roman" panose="02020603050405020304" pitchFamily="18" charset="0"/>
              </a:rPr>
              <a:t>HFC</a:t>
            </a:r>
            <a:r>
              <a:rPr lang="en-US" dirty="0">
                <a:solidFill>
                  <a:srgbClr val="0099CC"/>
                </a:solidFill>
                <a:latin typeface="Calibri" panose="020F0502020204030204" pitchFamily="34" charset="0"/>
                <a:ea typeface="Times New Roman" panose="02020603050405020304" pitchFamily="18" charset="0"/>
                <a:cs typeface="Times New Roman" panose="02020603050405020304" pitchFamily="18" charset="0"/>
              </a:rPr>
              <a:t> PHASE-DOWN UNDER THE KIGALI AMENDMENT</a:t>
            </a:r>
          </a:p>
          <a:p>
            <a:pPr algn="ctr">
              <a:lnSpc>
                <a:spcPct val="107000"/>
              </a:lnSpc>
              <a:spcAft>
                <a:spcPts val="800"/>
              </a:spcAft>
            </a:pPr>
            <a:r>
              <a:rPr lang="en-US" sz="1600" dirty="0" err="1">
                <a:solidFill>
                  <a:srgbClr val="0099CC"/>
                </a:solidFill>
                <a:latin typeface="Calibri" panose="020F0502020204030204" pitchFamily="34" charset="0"/>
                <a:ea typeface="Times New Roman" panose="02020603050405020304" pitchFamily="18" charset="0"/>
                <a:cs typeface="Times New Roman" panose="02020603050405020304" pitchFamily="18" charset="0"/>
              </a:rPr>
              <a:t>OHRID</a:t>
            </a:r>
            <a:r>
              <a:rPr lang="en-US" sz="1600" dirty="0">
                <a:solidFill>
                  <a:srgbClr val="0099CC"/>
                </a:solidFill>
                <a:latin typeface="Calibri" panose="020F0502020204030204" pitchFamily="34" charset="0"/>
                <a:ea typeface="Times New Roman" panose="02020603050405020304" pitchFamily="18" charset="0"/>
                <a:cs typeface="Times New Roman" panose="02020603050405020304" pitchFamily="18" charset="0"/>
              </a:rPr>
              <a:t>, MACEDONIA </a:t>
            </a:r>
            <a:r>
              <a:rPr lang="en-US" sz="1600" dirty="0" err="1">
                <a:solidFill>
                  <a:srgbClr val="0099CC"/>
                </a:solidFill>
                <a:latin typeface="Calibri" panose="020F0502020204030204" pitchFamily="34" charset="0"/>
                <a:ea typeface="Times New Roman" panose="02020603050405020304" pitchFamily="18" charset="0"/>
                <a:cs typeface="Times New Roman" panose="02020603050405020304" pitchFamily="18" charset="0"/>
              </a:rPr>
              <a:t>FYR</a:t>
            </a:r>
            <a:r>
              <a:rPr lang="en-US" sz="1600" dirty="0">
                <a:solidFill>
                  <a:srgbClr val="0099CC"/>
                </a:solidFill>
                <a:latin typeface="Calibri" panose="020F0502020204030204" pitchFamily="34" charset="0"/>
                <a:ea typeface="Times New Roman" panose="02020603050405020304" pitchFamily="18" charset="0"/>
                <a:cs typeface="Times New Roman" panose="02020603050405020304" pitchFamily="18" charset="0"/>
              </a:rPr>
              <a:t>, 10-12 May 2017</a:t>
            </a:r>
            <a:endParaRPr lang="en-US" sz="1600" dirty="0">
              <a:solidFill>
                <a:srgbClr val="0099CC"/>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angle 19"/>
          <p:cNvSpPr/>
          <p:nvPr/>
        </p:nvSpPr>
        <p:spPr>
          <a:xfrm>
            <a:off x="453958" y="4102440"/>
            <a:ext cx="11284085" cy="1015663"/>
          </a:xfrm>
          <a:prstGeom prst="rect">
            <a:avLst/>
          </a:prstGeom>
        </p:spPr>
        <p:txBody>
          <a:bodyPr wrap="square">
            <a:spAutoFit/>
          </a:bodyPr>
          <a:lstStyle/>
          <a:p>
            <a:pPr algn="ctr">
              <a:lnSpc>
                <a:spcPct val="150000"/>
              </a:lnSpc>
              <a:spcAft>
                <a:spcPts val="800"/>
              </a:spcAft>
            </a:pPr>
            <a:r>
              <a:rPr lang="ru-RU" sz="2000" b="1" dirty="0" smtClean="0">
                <a:solidFill>
                  <a:srgbClr val="1F3864"/>
                </a:solidFill>
                <a:ea typeface="Times New Roman" panose="02020603050405020304" pitchFamily="18" charset="0"/>
                <a:cs typeface="Times New Roman" panose="02020603050405020304" pitchFamily="18" charset="0"/>
              </a:rPr>
              <a:t>Торговое холодильное оборудование</a:t>
            </a:r>
            <a:r>
              <a:rPr lang="en-GB" sz="2000" b="1" dirty="0" smtClean="0">
                <a:solidFill>
                  <a:srgbClr val="1F3864"/>
                </a:solidFill>
                <a:ea typeface="Times New Roman" panose="02020603050405020304" pitchFamily="18" charset="0"/>
                <a:cs typeface="Times New Roman" panose="02020603050405020304" pitchFamily="18" charset="0"/>
              </a:rPr>
              <a:t>: </a:t>
            </a:r>
            <a:r>
              <a:rPr lang="sr-Latn-RS" sz="2000" b="1" dirty="0" smtClean="0">
                <a:solidFill>
                  <a:srgbClr val="1F3864"/>
                </a:solidFill>
                <a:ea typeface="Times New Roman" panose="02020603050405020304" pitchFamily="18" charset="0"/>
                <a:cs typeface="Times New Roman" panose="02020603050405020304" pitchFamily="18" charset="0"/>
              </a:rPr>
              <a:t> </a:t>
            </a:r>
            <a:r>
              <a:rPr lang="ru-RU" sz="2000" b="1" dirty="0" smtClean="0">
                <a:solidFill>
                  <a:srgbClr val="1F3864"/>
                </a:solidFill>
                <a:ea typeface="Times New Roman" panose="02020603050405020304" pitchFamily="18" charset="0"/>
                <a:cs typeface="Times New Roman" panose="02020603050405020304" pitchFamily="18" charset="0"/>
              </a:rPr>
              <a:t>Пропан </a:t>
            </a:r>
            <a:r>
              <a:rPr lang="en-GB" sz="2000" b="1" dirty="0" smtClean="0">
                <a:solidFill>
                  <a:srgbClr val="1F3864"/>
                </a:solidFill>
                <a:ea typeface="Times New Roman" panose="02020603050405020304" pitchFamily="18" charset="0"/>
                <a:cs typeface="Times New Roman" panose="02020603050405020304" pitchFamily="18" charset="0"/>
              </a:rPr>
              <a:t>R290</a:t>
            </a:r>
            <a:r>
              <a:rPr lang="en-GB" sz="2000" b="1" dirty="0">
                <a:solidFill>
                  <a:srgbClr val="1F3864"/>
                </a:solidFill>
                <a:ea typeface="Times New Roman" panose="02020603050405020304" pitchFamily="18" charset="0"/>
                <a:cs typeface="Times New Roman" panose="02020603050405020304" pitchFamily="18" charset="0"/>
              </a:rPr>
              <a:t>, </a:t>
            </a:r>
            <a:r>
              <a:rPr lang="ru-RU" sz="2000" b="1" dirty="0" smtClean="0">
                <a:solidFill>
                  <a:srgbClr val="1F3864"/>
                </a:solidFill>
                <a:ea typeface="Times New Roman" panose="02020603050405020304" pitchFamily="18" charset="0"/>
                <a:cs typeface="Times New Roman" panose="02020603050405020304" pitchFamily="18" charset="0"/>
              </a:rPr>
              <a:t>воздух</a:t>
            </a:r>
            <a:r>
              <a:rPr lang="en-GB" sz="2000" b="1" dirty="0" smtClean="0">
                <a:solidFill>
                  <a:srgbClr val="1F3864"/>
                </a:solidFill>
                <a:ea typeface="Times New Roman" panose="02020603050405020304" pitchFamily="18" charset="0"/>
                <a:cs typeface="Times New Roman" panose="02020603050405020304" pitchFamily="18" charset="0"/>
              </a:rPr>
              <a:t>/</a:t>
            </a:r>
            <a:r>
              <a:rPr lang="ru-RU" sz="2000" b="1" dirty="0" smtClean="0">
                <a:solidFill>
                  <a:srgbClr val="1F3864"/>
                </a:solidFill>
                <a:ea typeface="Times New Roman" panose="02020603050405020304" pitchFamily="18" charset="0"/>
                <a:cs typeface="Times New Roman" panose="02020603050405020304" pitchFamily="18" charset="0"/>
              </a:rPr>
              <a:t>вода ТН</a:t>
            </a:r>
            <a:r>
              <a:rPr lang="en-GB" sz="2000" b="1" dirty="0" smtClean="0">
                <a:solidFill>
                  <a:srgbClr val="1F3864"/>
                </a:solidFill>
                <a:ea typeface="Times New Roman" panose="02020603050405020304" pitchFamily="18" charset="0"/>
                <a:cs typeface="Times New Roman" panose="02020603050405020304" pitchFamily="18" charset="0"/>
              </a:rPr>
              <a:t>, </a:t>
            </a:r>
            <a:r>
              <a:rPr lang="ru-RU" sz="2000" b="1" dirty="0" smtClean="0">
                <a:solidFill>
                  <a:srgbClr val="1F3864"/>
                </a:solidFill>
                <a:ea typeface="Times New Roman" panose="02020603050405020304" pitchFamily="18" charset="0"/>
                <a:cs typeface="Times New Roman" panose="02020603050405020304" pitchFamily="18" charset="0"/>
              </a:rPr>
              <a:t>воздух</a:t>
            </a:r>
            <a:r>
              <a:rPr lang="en-GB" sz="2000" b="1" dirty="0" smtClean="0">
                <a:solidFill>
                  <a:srgbClr val="1F3864"/>
                </a:solidFill>
                <a:ea typeface="Times New Roman" panose="02020603050405020304" pitchFamily="18" charset="0"/>
                <a:cs typeface="Times New Roman" panose="02020603050405020304" pitchFamily="18" charset="0"/>
              </a:rPr>
              <a:t>/</a:t>
            </a:r>
            <a:r>
              <a:rPr lang="ru-RU" sz="2000" b="1" dirty="0" smtClean="0">
                <a:solidFill>
                  <a:srgbClr val="1F3864"/>
                </a:solidFill>
                <a:ea typeface="Times New Roman" panose="02020603050405020304" pitchFamily="18" charset="0"/>
                <a:cs typeface="Times New Roman" panose="02020603050405020304" pitchFamily="18" charset="0"/>
              </a:rPr>
              <a:t>воздух</a:t>
            </a:r>
            <a:r>
              <a:rPr lang="en-GB" sz="2000" b="1" dirty="0" smtClean="0">
                <a:solidFill>
                  <a:srgbClr val="1F3864"/>
                </a:solidFill>
                <a:ea typeface="Times New Roman" panose="02020603050405020304" pitchFamily="18" charset="0"/>
                <a:cs typeface="Times New Roman" panose="02020603050405020304" pitchFamily="18" charset="0"/>
              </a:rPr>
              <a:t> </a:t>
            </a:r>
            <a:r>
              <a:rPr lang="ru-RU" sz="2000" b="1" dirty="0" err="1" smtClean="0">
                <a:solidFill>
                  <a:srgbClr val="1F3864"/>
                </a:solidFill>
                <a:ea typeface="Times New Roman" panose="02020603050405020304" pitchFamily="18" charset="0"/>
                <a:cs typeface="Times New Roman" panose="02020603050405020304" pitchFamily="18" charset="0"/>
              </a:rPr>
              <a:t>чиллер</a:t>
            </a:r>
            <a:r>
              <a:rPr lang="en-GB" sz="2000" b="1" dirty="0" smtClean="0">
                <a:solidFill>
                  <a:srgbClr val="1F3864"/>
                </a:solidFill>
                <a:ea typeface="Times New Roman" panose="02020603050405020304" pitchFamily="18" charset="0"/>
                <a:cs typeface="Times New Roman" panose="02020603050405020304" pitchFamily="18" charset="0"/>
              </a:rPr>
              <a:t>, </a:t>
            </a:r>
            <a:r>
              <a:rPr lang="ru-RU" sz="2000" b="1" dirty="0" smtClean="0">
                <a:solidFill>
                  <a:srgbClr val="1F3864"/>
                </a:solidFill>
                <a:ea typeface="Times New Roman" panose="02020603050405020304" pitchFamily="18" charset="0"/>
                <a:cs typeface="Times New Roman" panose="02020603050405020304" pitchFamily="18" charset="0"/>
              </a:rPr>
              <a:t>автономные витрины</a:t>
            </a:r>
            <a:r>
              <a:rPr lang="en-GB" sz="2000" b="1" dirty="0" smtClean="0">
                <a:solidFill>
                  <a:srgbClr val="1F3864"/>
                </a:solidFill>
                <a:ea typeface="Times New Roman" panose="02020603050405020304" pitchFamily="18" charset="0"/>
                <a:cs typeface="Times New Roman" panose="02020603050405020304" pitchFamily="18" charset="0"/>
              </a:rPr>
              <a:t> </a:t>
            </a:r>
            <a:r>
              <a:rPr lang="sr-Latn-RS" sz="2000" b="1" dirty="0" smtClean="0">
                <a:solidFill>
                  <a:srgbClr val="1F3864"/>
                </a:solidFill>
                <a:ea typeface="Times New Roman" panose="02020603050405020304" pitchFamily="18" charset="0"/>
                <a:cs typeface="Times New Roman" panose="02020603050405020304" pitchFamily="18" charset="0"/>
              </a:rPr>
              <a:t> </a:t>
            </a:r>
            <a:r>
              <a:rPr lang="ru-RU" sz="2000" b="1" dirty="0" smtClean="0">
                <a:solidFill>
                  <a:srgbClr val="1F3864"/>
                </a:solidFill>
                <a:ea typeface="Times New Roman" panose="02020603050405020304" pitchFamily="18" charset="0"/>
                <a:cs typeface="Times New Roman" panose="02020603050405020304" pitchFamily="18" charset="0"/>
              </a:rPr>
              <a:t>и автономные моноблочные холодильные агрегаты</a:t>
            </a:r>
            <a:endParaRPr lang="en-US"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04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10</a:t>
            </a:fld>
            <a:endParaRPr lang="en-US" sz="1800" dirty="0">
              <a:solidFill>
                <a:schemeClr val="accent1">
                  <a:lumMod val="50000"/>
                </a:schemeClr>
              </a:solidFill>
            </a:endParaRPr>
          </a:p>
        </p:txBody>
      </p:sp>
      <p:sp>
        <p:nvSpPr>
          <p:cNvPr id="4" name="Rectangle 3"/>
          <p:cNvSpPr/>
          <p:nvPr/>
        </p:nvSpPr>
        <p:spPr>
          <a:xfrm>
            <a:off x="798336" y="390121"/>
            <a:ext cx="10924162" cy="5909310"/>
          </a:xfrm>
          <a:prstGeom prst="rect">
            <a:avLst/>
          </a:prstGeom>
        </p:spPr>
        <p:txBody>
          <a:bodyPr wrap="square">
            <a:spAutoFit/>
          </a:bodyPr>
          <a:lstStyle/>
          <a:p>
            <a:pPr>
              <a:lnSpc>
                <a:spcPct val="150000"/>
              </a:lnSpc>
              <a:spcAft>
                <a:spcPts val="600"/>
              </a:spcAft>
            </a:pPr>
            <a:r>
              <a:rPr lang="ru-RU" sz="2200" b="1" dirty="0" smtClean="0">
                <a:solidFill>
                  <a:srgbClr val="1F3864"/>
                </a:solidFill>
                <a:ea typeface="MyriadPro-Light"/>
                <a:cs typeface="Times New Roman" panose="02020603050405020304" pitchFamily="18" charset="0"/>
              </a:rPr>
              <a:t>Допустимая заправка </a:t>
            </a:r>
            <a:r>
              <a:rPr lang="ru-RU" sz="2200" b="1" dirty="0">
                <a:solidFill>
                  <a:srgbClr val="1F3864"/>
                </a:solidFill>
                <a:ea typeface="MyriadPro-Light"/>
                <a:cs typeface="Times New Roman" panose="02020603050405020304" pitchFamily="18" charset="0"/>
              </a:rPr>
              <a:t>легковоспламеняющегося хладагента в системе представляет собой максимальное количество, которое может </a:t>
            </a:r>
            <a:r>
              <a:rPr lang="ru-RU" sz="2200" b="1" dirty="0" smtClean="0">
                <a:solidFill>
                  <a:srgbClr val="1F3864"/>
                </a:solidFill>
                <a:ea typeface="MyriadPro-Light"/>
                <a:cs typeface="Times New Roman" panose="02020603050405020304" pitchFamily="18" charset="0"/>
              </a:rPr>
              <a:t>выходить </a:t>
            </a:r>
            <a:r>
              <a:rPr lang="ru-RU" sz="2200" b="1" dirty="0">
                <a:solidFill>
                  <a:srgbClr val="1F3864"/>
                </a:solidFill>
                <a:ea typeface="MyriadPro-Light"/>
                <a:cs typeface="Times New Roman" panose="02020603050405020304" pitchFamily="18" charset="0"/>
              </a:rPr>
              <a:t>в занятое пространство из-за утечки.</a:t>
            </a:r>
          </a:p>
          <a:p>
            <a:pPr>
              <a:lnSpc>
                <a:spcPct val="150000"/>
              </a:lnSpc>
              <a:spcAft>
                <a:spcPts val="600"/>
              </a:spcAft>
            </a:pPr>
            <a:r>
              <a:rPr lang="ru-RU" sz="2200" b="1" dirty="0">
                <a:solidFill>
                  <a:srgbClr val="1F3864"/>
                </a:solidFill>
                <a:ea typeface="MyriadPro-Light"/>
                <a:cs typeface="Times New Roman" panose="02020603050405020304" pitchFamily="18" charset="0"/>
              </a:rPr>
              <a:t>В EN378: 2016 количество хладагента, разрешенного в «заполненном человеком пространстве» для применения в холодильном оборудовании</a:t>
            </a:r>
            <a:r>
              <a:rPr lang="ru-RU" sz="2200" b="1" dirty="0" smtClean="0">
                <a:solidFill>
                  <a:srgbClr val="1F3864"/>
                </a:solidFill>
                <a:ea typeface="MyriadPro-Light"/>
                <a:cs typeface="Times New Roman" panose="02020603050405020304" pitchFamily="18" charset="0"/>
              </a:rPr>
              <a:t>:</a:t>
            </a:r>
          </a:p>
          <a:p>
            <a:pPr>
              <a:lnSpc>
                <a:spcPct val="150000"/>
              </a:lnSpc>
              <a:spcAft>
                <a:spcPts val="600"/>
              </a:spcAft>
            </a:pPr>
            <a:r>
              <a:rPr lang="en-GB" sz="2200" dirty="0" smtClean="0">
                <a:solidFill>
                  <a:srgbClr val="1F3864"/>
                </a:solidFill>
                <a:ea typeface="Calibri" panose="020F0502020204030204" pitchFamily="34" charset="0"/>
                <a:cs typeface="Times New Roman" panose="02020603050405020304" pitchFamily="18" charset="0"/>
              </a:rPr>
              <a:t>20</a:t>
            </a:r>
            <a:r>
              <a:rPr lang="en-GB" sz="2200" dirty="0">
                <a:solidFill>
                  <a:srgbClr val="1F3864"/>
                </a:solidFill>
                <a:ea typeface="Calibri" panose="020F0502020204030204" pitchFamily="34" charset="0"/>
                <a:cs typeface="Times New Roman" panose="02020603050405020304" pitchFamily="18" charset="0"/>
              </a:rPr>
              <a:t>% x LFL x </a:t>
            </a:r>
            <a:r>
              <a:rPr lang="ru-RU" sz="2200" dirty="0" smtClean="0">
                <a:solidFill>
                  <a:srgbClr val="1F3864"/>
                </a:solidFill>
                <a:ea typeface="Calibri" panose="020F0502020204030204" pitchFamily="34" charset="0"/>
                <a:cs typeface="Times New Roman" panose="02020603050405020304" pitchFamily="18" charset="0"/>
              </a:rPr>
              <a:t>объем камеры</a:t>
            </a:r>
            <a:endParaRPr lang="en-US" sz="2200" dirty="0">
              <a:ea typeface="Times New Roman" panose="02020603050405020304" pitchFamily="18" charset="0"/>
              <a:cs typeface="Times New Roman" panose="02020603050405020304" pitchFamily="18" charset="0"/>
            </a:endParaRPr>
          </a:p>
          <a:p>
            <a:pPr>
              <a:lnSpc>
                <a:spcPct val="150000"/>
              </a:lnSpc>
              <a:spcAft>
                <a:spcPts val="0"/>
              </a:spcAft>
            </a:pPr>
            <a:r>
              <a:rPr lang="ru-RU" sz="2200" dirty="0">
                <a:solidFill>
                  <a:srgbClr val="1F3864"/>
                </a:solidFill>
                <a:ea typeface="Calibri" panose="020F0502020204030204" pitchFamily="34" charset="0"/>
                <a:cs typeface="Times New Roman" panose="02020603050405020304" pitchFamily="18" charset="0"/>
              </a:rPr>
              <a:t>Где:</a:t>
            </a:r>
          </a:p>
          <a:p>
            <a:pPr>
              <a:lnSpc>
                <a:spcPct val="150000"/>
              </a:lnSpc>
            </a:pPr>
            <a:r>
              <a:rPr lang="ru-RU" sz="2200" dirty="0">
                <a:solidFill>
                  <a:srgbClr val="1F3864"/>
                </a:solidFill>
                <a:ea typeface="Calibri" panose="020F0502020204030204" pitchFamily="34" charset="0"/>
                <a:cs typeface="Times New Roman" panose="02020603050405020304" pitchFamily="18" charset="0"/>
              </a:rPr>
              <a:t>LFL - Нижний предел воспламеняемости - минимальная концентрация хладагента, способного распространять пламя через однородную смесь хладагента и воздуха, измеренную при 21 ° C и 101,3 кПа (в килограммах на 1 </a:t>
            </a:r>
            <a:r>
              <a:rPr lang="ru-RU" sz="2200" b="1" dirty="0">
                <a:solidFill>
                  <a:srgbClr val="1F3864"/>
                </a:solidFill>
                <a:ea typeface="Calibri" panose="020F0502020204030204" pitchFamily="34" charset="0"/>
                <a:cs typeface="Times New Roman" panose="02020603050405020304" pitchFamily="18" charset="0"/>
              </a:rPr>
              <a:t>м</a:t>
            </a:r>
            <a:r>
              <a:rPr lang="en-GB" sz="2200" b="1" baseline="30000" dirty="0" smtClean="0">
                <a:solidFill>
                  <a:srgbClr val="1F3864"/>
                </a:solidFill>
                <a:ea typeface="Calibri" panose="020F0502020204030204" pitchFamily="34" charset="0"/>
                <a:cs typeface="Times New Roman" panose="02020603050405020304" pitchFamily="18" charset="0"/>
              </a:rPr>
              <a:t>3</a:t>
            </a:r>
            <a:r>
              <a:rPr lang="ru-RU" sz="2200" dirty="0" smtClean="0">
                <a:solidFill>
                  <a:srgbClr val="1F3864"/>
                </a:solidFill>
                <a:ea typeface="Calibri" panose="020F0502020204030204" pitchFamily="34" charset="0"/>
                <a:cs typeface="Times New Roman" panose="02020603050405020304" pitchFamily="18" charset="0"/>
              </a:rPr>
              <a:t> )</a:t>
            </a:r>
          </a:p>
          <a:p>
            <a:pPr>
              <a:lnSpc>
                <a:spcPct val="150000"/>
              </a:lnSpc>
              <a:spcAft>
                <a:spcPts val="0"/>
              </a:spcAft>
            </a:pPr>
            <a:r>
              <a:rPr lang="ru-RU" sz="2200" b="1" dirty="0" smtClean="0">
                <a:solidFill>
                  <a:srgbClr val="1F3864"/>
                </a:solidFill>
                <a:ea typeface="Calibri" panose="020F0502020204030204" pitchFamily="34" charset="0"/>
                <a:cs typeface="Times New Roman" panose="02020603050405020304" pitchFamily="18" charset="0"/>
              </a:rPr>
              <a:t>Для пропана</a:t>
            </a:r>
            <a:r>
              <a:rPr lang="en-GB" sz="2200" b="1" dirty="0" smtClean="0">
                <a:solidFill>
                  <a:srgbClr val="1F3864"/>
                </a:solidFill>
                <a:ea typeface="Calibri" panose="020F0502020204030204" pitchFamily="34" charset="0"/>
                <a:cs typeface="Times New Roman" panose="02020603050405020304" pitchFamily="18" charset="0"/>
              </a:rPr>
              <a:t>,   </a:t>
            </a:r>
            <a:r>
              <a:rPr lang="en-GB" sz="2200" b="1" dirty="0">
                <a:solidFill>
                  <a:srgbClr val="1F3864"/>
                </a:solidFill>
                <a:ea typeface="Calibri" panose="020F0502020204030204" pitchFamily="34" charset="0"/>
                <a:cs typeface="Times New Roman" panose="02020603050405020304" pitchFamily="18" charset="0"/>
              </a:rPr>
              <a:t>LFL = 0.038 </a:t>
            </a:r>
            <a:r>
              <a:rPr lang="ru-RU" sz="2200" b="1" dirty="0" smtClean="0">
                <a:solidFill>
                  <a:srgbClr val="1F3864"/>
                </a:solidFill>
                <a:ea typeface="Calibri" panose="020F0502020204030204" pitchFamily="34" charset="0"/>
                <a:cs typeface="Times New Roman" panose="02020603050405020304" pitchFamily="18" charset="0"/>
              </a:rPr>
              <a:t>кг</a:t>
            </a:r>
            <a:r>
              <a:rPr lang="en-GB" sz="2200" b="1" dirty="0" smtClean="0">
                <a:solidFill>
                  <a:srgbClr val="1F3864"/>
                </a:solidFill>
                <a:ea typeface="Calibri" panose="020F0502020204030204" pitchFamily="34" charset="0"/>
                <a:cs typeface="Times New Roman" panose="02020603050405020304" pitchFamily="18" charset="0"/>
              </a:rPr>
              <a:t>/</a:t>
            </a:r>
            <a:r>
              <a:rPr lang="ru-RU" sz="2200" b="1" dirty="0" smtClean="0">
                <a:solidFill>
                  <a:srgbClr val="1F3864"/>
                </a:solidFill>
                <a:ea typeface="Calibri" panose="020F0502020204030204" pitchFamily="34" charset="0"/>
                <a:cs typeface="Times New Roman" panose="02020603050405020304" pitchFamily="18" charset="0"/>
              </a:rPr>
              <a:t>м</a:t>
            </a:r>
            <a:r>
              <a:rPr lang="en-GB" sz="2200" b="1" baseline="30000" dirty="0" smtClean="0">
                <a:solidFill>
                  <a:srgbClr val="1F3864"/>
                </a:solidFill>
                <a:ea typeface="Calibri" panose="020F0502020204030204" pitchFamily="34" charset="0"/>
                <a:cs typeface="Times New Roman" panose="02020603050405020304" pitchFamily="18" charset="0"/>
              </a:rPr>
              <a:t>3</a:t>
            </a:r>
            <a:endParaRPr lang="en-US" sz="22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64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11</a:t>
            </a:fld>
            <a:endParaRPr lang="en-US" sz="1800" dirty="0">
              <a:solidFill>
                <a:schemeClr val="accent1">
                  <a:lumMod val="50000"/>
                </a:schemeClr>
              </a:solidFill>
            </a:endParaRPr>
          </a:p>
        </p:txBody>
      </p:sp>
      <p:sp>
        <p:nvSpPr>
          <p:cNvPr id="3" name="Rectangle 2"/>
          <p:cNvSpPr/>
          <p:nvPr/>
        </p:nvSpPr>
        <p:spPr>
          <a:xfrm>
            <a:off x="583660" y="567805"/>
            <a:ext cx="11235446" cy="5847755"/>
          </a:xfrm>
          <a:prstGeom prst="rect">
            <a:avLst/>
          </a:prstGeom>
        </p:spPr>
        <p:txBody>
          <a:bodyPr wrap="square">
            <a:spAutoFit/>
          </a:bodyPr>
          <a:lstStyle/>
          <a:p>
            <a:pPr>
              <a:spcAft>
                <a:spcPts val="600"/>
              </a:spcAft>
            </a:pPr>
            <a:r>
              <a:rPr lang="ru-RU" sz="2200" b="1" dirty="0">
                <a:solidFill>
                  <a:schemeClr val="accent1">
                    <a:lumMod val="50000"/>
                  </a:schemeClr>
                </a:solidFill>
                <a:ea typeface="MyriadPro-Light"/>
                <a:cs typeface="Times New Roman" panose="02020603050405020304" pitchFamily="18" charset="0"/>
              </a:rPr>
              <a:t>При определении ограничений на </a:t>
            </a:r>
            <a:r>
              <a:rPr lang="ru-RU" sz="2200" b="1" dirty="0" smtClean="0">
                <a:solidFill>
                  <a:schemeClr val="accent1">
                    <a:lumMod val="50000"/>
                  </a:schemeClr>
                </a:solidFill>
                <a:ea typeface="MyriadPro-Light"/>
                <a:cs typeface="Times New Roman" panose="02020603050405020304" pitchFamily="18" charset="0"/>
              </a:rPr>
              <a:t>заправку </a:t>
            </a:r>
            <a:r>
              <a:rPr lang="ru-RU" sz="2200" b="1" dirty="0">
                <a:solidFill>
                  <a:schemeClr val="accent1">
                    <a:lumMod val="50000"/>
                  </a:schemeClr>
                </a:solidFill>
                <a:ea typeface="MyriadPro-Light"/>
                <a:cs typeface="Times New Roman" panose="02020603050405020304" pitchFamily="18" charset="0"/>
              </a:rPr>
              <a:t>хладагента убедитесь, что это «чистый» объем используемого пространства. Для холодных </a:t>
            </a:r>
            <a:r>
              <a:rPr lang="ru-RU" sz="2200" b="1" dirty="0" smtClean="0">
                <a:solidFill>
                  <a:schemeClr val="accent1">
                    <a:lumMod val="50000"/>
                  </a:schemeClr>
                </a:solidFill>
                <a:ea typeface="MyriadPro-Light"/>
                <a:cs typeface="Times New Roman" panose="02020603050405020304" pitchFamily="18" charset="0"/>
              </a:rPr>
              <a:t>камер </a:t>
            </a:r>
            <a:r>
              <a:rPr lang="ru-RU" sz="2200" b="1" dirty="0">
                <a:solidFill>
                  <a:schemeClr val="accent1">
                    <a:lumMod val="50000"/>
                  </a:schemeClr>
                </a:solidFill>
                <a:ea typeface="MyriadPro-Light"/>
                <a:cs typeface="Times New Roman" panose="02020603050405020304" pitchFamily="18" charset="0"/>
              </a:rPr>
              <a:t>чистый объем означает объем комнаты после вычета </a:t>
            </a:r>
            <a:r>
              <a:rPr lang="ru-RU" sz="2200" b="1" dirty="0" smtClean="0">
                <a:solidFill>
                  <a:schemeClr val="accent1">
                    <a:lumMod val="50000"/>
                  </a:schemeClr>
                </a:solidFill>
                <a:ea typeface="MyriadPro-Light"/>
                <a:cs typeface="Times New Roman" panose="02020603050405020304" pitchFamily="18" charset="0"/>
              </a:rPr>
              <a:t>площади загрузки. </a:t>
            </a:r>
            <a:r>
              <a:rPr lang="ru-RU" sz="2200" b="1" dirty="0">
                <a:solidFill>
                  <a:schemeClr val="accent1">
                    <a:lumMod val="50000"/>
                  </a:schemeClr>
                </a:solidFill>
                <a:ea typeface="MyriadPro-Light"/>
                <a:cs typeface="Times New Roman" panose="02020603050405020304" pitchFamily="18" charset="0"/>
              </a:rPr>
              <a:t>Например, в </a:t>
            </a:r>
            <a:r>
              <a:rPr lang="ru-RU" sz="2200" b="1" dirty="0" smtClean="0">
                <a:solidFill>
                  <a:schemeClr val="accent1">
                    <a:lumMod val="50000"/>
                  </a:schemeClr>
                </a:solidFill>
                <a:ea typeface="MyriadPro-Light"/>
                <a:cs typeface="Times New Roman" panose="02020603050405020304" pitchFamily="18" charset="0"/>
              </a:rPr>
              <a:t>холодильную камеру </a:t>
            </a:r>
            <a:r>
              <a:rPr lang="ru-RU" sz="2200" b="1" dirty="0">
                <a:solidFill>
                  <a:schemeClr val="accent1">
                    <a:lumMod val="50000"/>
                  </a:schemeClr>
                </a:solidFill>
                <a:ea typeface="MyriadPro-Light"/>
                <a:cs typeface="Times New Roman" panose="02020603050405020304" pitchFamily="18" charset="0"/>
              </a:rPr>
              <a:t>для </a:t>
            </a:r>
            <a:r>
              <a:rPr lang="ru-RU" sz="2200" b="1" dirty="0" smtClean="0">
                <a:solidFill>
                  <a:schemeClr val="accent1">
                    <a:lumMod val="50000"/>
                  </a:schemeClr>
                </a:solidFill>
                <a:ea typeface="MyriadPro-Light"/>
                <a:cs typeface="Times New Roman" panose="02020603050405020304" pitchFamily="18" charset="0"/>
              </a:rPr>
              <a:t>хранения плодоовощной продукции с </a:t>
            </a:r>
            <a:r>
              <a:rPr lang="ru-RU" sz="2200" b="1" dirty="0">
                <a:solidFill>
                  <a:schemeClr val="accent1">
                    <a:lumMod val="50000"/>
                  </a:schemeClr>
                </a:solidFill>
                <a:ea typeface="MyriadPro-Light"/>
                <a:cs typeface="Times New Roman" panose="02020603050405020304" pitchFamily="18" charset="0"/>
              </a:rPr>
              <a:t>общим объемом 50,6 м3, </a:t>
            </a:r>
            <a:r>
              <a:rPr lang="ru-RU" sz="2200" b="1" dirty="0" smtClean="0">
                <a:solidFill>
                  <a:schemeClr val="accent1">
                    <a:lumMod val="50000"/>
                  </a:schemeClr>
                </a:solidFill>
                <a:ea typeface="MyriadPro-Light"/>
                <a:cs typeface="Times New Roman" panose="02020603050405020304" pitchFamily="18" charset="0"/>
              </a:rPr>
              <a:t>можно загрузить </a:t>
            </a:r>
            <a:r>
              <a:rPr lang="ru-RU" sz="2200" b="1" dirty="0">
                <a:solidFill>
                  <a:schemeClr val="accent1">
                    <a:lumMod val="50000"/>
                  </a:schemeClr>
                </a:solidFill>
                <a:ea typeface="MyriadPro-Light"/>
                <a:cs typeface="Times New Roman" panose="02020603050405020304" pitchFamily="18" charset="0"/>
              </a:rPr>
              <a:t>до 60% </a:t>
            </a:r>
            <a:r>
              <a:rPr lang="ru-RU" sz="2200" b="1" dirty="0" smtClean="0">
                <a:solidFill>
                  <a:schemeClr val="accent1">
                    <a:lumMod val="50000"/>
                  </a:schemeClr>
                </a:solidFill>
                <a:ea typeface="MyriadPro-Light"/>
                <a:cs typeface="Times New Roman" panose="02020603050405020304" pitchFamily="18" charset="0"/>
              </a:rPr>
              <a:t>от общего объема </a:t>
            </a:r>
            <a:r>
              <a:rPr lang="ru-RU" sz="2200" b="1" dirty="0">
                <a:solidFill>
                  <a:schemeClr val="accent1">
                    <a:lumMod val="50000"/>
                  </a:schemeClr>
                </a:solidFill>
                <a:ea typeface="MyriadPro-Light"/>
                <a:cs typeface="Times New Roman" panose="02020603050405020304" pitchFamily="18" charset="0"/>
              </a:rPr>
              <a:t>комнаты.</a:t>
            </a:r>
          </a:p>
          <a:p>
            <a:pPr>
              <a:spcAft>
                <a:spcPts val="600"/>
              </a:spcAft>
            </a:pPr>
            <a:r>
              <a:rPr lang="ru-RU" sz="2200" b="1" dirty="0" smtClean="0">
                <a:solidFill>
                  <a:schemeClr val="accent1">
                    <a:lumMod val="50000"/>
                  </a:schemeClr>
                </a:solidFill>
                <a:ea typeface="MyriadPro-Light"/>
                <a:cs typeface="Times New Roman" panose="02020603050405020304" pitchFamily="18" charset="0"/>
              </a:rPr>
              <a:t>Максимальная заправка </a:t>
            </a:r>
            <a:r>
              <a:rPr lang="ru-RU" sz="2200" b="1" dirty="0">
                <a:solidFill>
                  <a:schemeClr val="accent1">
                    <a:lumMod val="50000"/>
                  </a:schemeClr>
                </a:solidFill>
                <a:ea typeface="MyriadPro-Light"/>
                <a:cs typeface="Times New Roman" panose="02020603050405020304" pitchFamily="18" charset="0"/>
              </a:rPr>
              <a:t>для R-290 (пропан) </a:t>
            </a:r>
            <a:r>
              <a:rPr lang="ru-RU" sz="2200" b="1" dirty="0" smtClean="0">
                <a:solidFill>
                  <a:schemeClr val="accent1">
                    <a:lumMod val="50000"/>
                  </a:schemeClr>
                </a:solidFill>
                <a:ea typeface="MyriadPro-Light"/>
                <a:cs typeface="Times New Roman" panose="02020603050405020304" pitchFamily="18" charset="0"/>
              </a:rPr>
              <a:t>составляет в этом случае:</a:t>
            </a:r>
          </a:p>
          <a:p>
            <a:pPr>
              <a:spcAft>
                <a:spcPts val="600"/>
              </a:spcAft>
            </a:pPr>
            <a:r>
              <a:rPr lang="en-GB" sz="2400" b="1" dirty="0" smtClean="0">
                <a:solidFill>
                  <a:schemeClr val="accent1">
                    <a:lumMod val="50000"/>
                  </a:schemeClr>
                </a:solidFill>
                <a:ea typeface="MyriadPro-Light"/>
                <a:cs typeface="Times New Roman" panose="02020603050405020304" pitchFamily="18" charset="0"/>
              </a:rPr>
              <a:t>0.2 </a:t>
            </a:r>
            <a:r>
              <a:rPr lang="en-GB" sz="2400" b="1" dirty="0">
                <a:solidFill>
                  <a:schemeClr val="accent1">
                    <a:lumMod val="50000"/>
                  </a:schemeClr>
                </a:solidFill>
                <a:ea typeface="MyriadPro-Light"/>
                <a:cs typeface="Times New Roman" panose="02020603050405020304" pitchFamily="18" charset="0"/>
              </a:rPr>
              <a:t>x 0.038 x (0.4 x 50.6) = </a:t>
            </a:r>
            <a:r>
              <a:rPr lang="en-GB" sz="2400" b="1" dirty="0" smtClean="0">
                <a:solidFill>
                  <a:schemeClr val="accent1">
                    <a:lumMod val="50000"/>
                  </a:schemeClr>
                </a:solidFill>
                <a:ea typeface="MyriadPro-Light"/>
                <a:cs typeface="Times New Roman" panose="02020603050405020304" pitchFamily="18" charset="0"/>
              </a:rPr>
              <a:t>0.154</a:t>
            </a:r>
            <a:r>
              <a:rPr lang="ru-RU" sz="2400" b="1" dirty="0" smtClean="0">
                <a:solidFill>
                  <a:schemeClr val="accent1">
                    <a:lumMod val="50000"/>
                  </a:schemeClr>
                </a:solidFill>
                <a:ea typeface="MyriadPro-Light"/>
                <a:cs typeface="Times New Roman" panose="02020603050405020304" pitchFamily="18" charset="0"/>
              </a:rPr>
              <a:t>кг</a:t>
            </a:r>
            <a:endParaRPr lang="en-US" sz="2400" b="1" dirty="0">
              <a:solidFill>
                <a:schemeClr val="accent1">
                  <a:lumMod val="50000"/>
                </a:schemeClr>
              </a:solidFill>
            </a:endParaRPr>
          </a:p>
          <a:p>
            <a:pPr>
              <a:spcAft>
                <a:spcPts val="600"/>
              </a:spcAft>
            </a:pPr>
            <a:r>
              <a:rPr lang="ru-RU" sz="2200" b="1" dirty="0" smtClean="0">
                <a:solidFill>
                  <a:srgbClr val="FF0000"/>
                </a:solidFill>
              </a:rPr>
              <a:t>Это показывает, что максимально допустимая заправка пропана для такого размера холодильной камеры составляет 154 г, что выше допустимого для заправки отдельного контура. Агрегат заправлен 2 x 145 г, что разрешено, но по-прежнему будет обеспечиваться принудительная вентиляция из-за возможной утечки пропана или даже лучшее решение, система с промежуточным </a:t>
            </a:r>
            <a:r>
              <a:rPr lang="ru-RU" sz="2200" b="1" dirty="0" err="1" smtClean="0">
                <a:solidFill>
                  <a:srgbClr val="FF0000"/>
                </a:solidFill>
              </a:rPr>
              <a:t>хладоносителем</a:t>
            </a:r>
            <a:r>
              <a:rPr lang="ru-RU" sz="2200" b="1" dirty="0" smtClean="0">
                <a:solidFill>
                  <a:srgbClr val="FF0000"/>
                </a:solidFill>
              </a:rPr>
              <a:t> с использованием смеси гликоля / воды.</a:t>
            </a:r>
          </a:p>
          <a:p>
            <a:pPr>
              <a:spcAft>
                <a:spcPts val="600"/>
              </a:spcAft>
            </a:pPr>
            <a:r>
              <a:rPr lang="ru-RU" sz="2200" b="1" dirty="0" smtClean="0">
                <a:solidFill>
                  <a:schemeClr val="accent1">
                    <a:lumMod val="50000"/>
                  </a:schemeClr>
                </a:solidFill>
              </a:rPr>
              <a:t>Если ХУ с легковоспламеняющимися хладагентами не могут быть введены в эксплуатацию в соответствии с этими ограничениями, следует использовать системы с промежуточным </a:t>
            </a:r>
            <a:r>
              <a:rPr lang="ru-RU" sz="2200" b="1" dirty="0" err="1" smtClean="0">
                <a:solidFill>
                  <a:schemeClr val="accent1">
                    <a:lumMod val="50000"/>
                  </a:schemeClr>
                </a:solidFill>
              </a:rPr>
              <a:t>хладоносителем</a:t>
            </a:r>
            <a:r>
              <a:rPr lang="ru-RU" sz="2200" b="1" dirty="0" smtClean="0">
                <a:solidFill>
                  <a:schemeClr val="accent1">
                    <a:lumMod val="50000"/>
                  </a:schemeClr>
                </a:solidFill>
              </a:rPr>
              <a:t>.</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78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12</a:t>
            </a:fld>
            <a:endParaRPr lang="en-US" sz="1800" dirty="0">
              <a:solidFill>
                <a:schemeClr val="accent1">
                  <a:lumMod val="50000"/>
                </a:schemeClr>
              </a:solidFill>
            </a:endParaRPr>
          </a:p>
        </p:txBody>
      </p:sp>
      <p:sp>
        <p:nvSpPr>
          <p:cNvPr id="3" name="Rectangle 2"/>
          <p:cNvSpPr/>
          <p:nvPr/>
        </p:nvSpPr>
        <p:spPr>
          <a:xfrm>
            <a:off x="836579" y="780048"/>
            <a:ext cx="10575971" cy="5139869"/>
          </a:xfrm>
          <a:prstGeom prst="rect">
            <a:avLst/>
          </a:prstGeom>
        </p:spPr>
        <p:txBody>
          <a:bodyPr wrap="square">
            <a:spAutoFit/>
          </a:bodyPr>
          <a:lstStyle/>
          <a:p>
            <a:r>
              <a:rPr lang="sr-Latn-RS" sz="2400" b="1" dirty="0">
                <a:solidFill>
                  <a:schemeClr val="accent1">
                    <a:lumMod val="50000"/>
                  </a:schemeClr>
                </a:solidFill>
                <a:ea typeface="Times New Roman" panose="02020603050405020304" pitchFamily="18" charset="0"/>
                <a:cs typeface="Times New Roman" panose="02020603050405020304" pitchFamily="18" charset="0"/>
              </a:rPr>
              <a:t>	</a:t>
            </a:r>
            <a:r>
              <a:rPr lang="ru-RU" sz="2400" b="1" dirty="0" err="1">
                <a:solidFill>
                  <a:schemeClr val="accent1">
                    <a:lumMod val="50000"/>
                  </a:schemeClr>
                </a:solidFill>
                <a:ea typeface="Times New Roman" panose="02020603050405020304" pitchFamily="18" charset="0"/>
                <a:cs typeface="Times New Roman" panose="02020603050405020304" pitchFamily="18" charset="0"/>
              </a:rPr>
              <a:t>К</a:t>
            </a:r>
            <a:r>
              <a:rPr lang="ru-RU" sz="2400" b="1" dirty="0" err="1" smtClean="0">
                <a:solidFill>
                  <a:schemeClr val="accent1">
                    <a:lumMod val="50000"/>
                  </a:schemeClr>
                </a:solidFill>
                <a:ea typeface="Times New Roman" panose="02020603050405020304" pitchFamily="18" charset="0"/>
                <a:cs typeface="Times New Roman" panose="02020603050405020304" pitchFamily="18" charset="0"/>
              </a:rPr>
              <a:t>олличество</a:t>
            </a:r>
            <a:r>
              <a:rPr lang="ru-RU" sz="2400" b="1" dirty="0" smtClean="0">
                <a:solidFill>
                  <a:schemeClr val="accent1">
                    <a:lumMod val="50000"/>
                  </a:schemeClr>
                </a:solidFill>
                <a:ea typeface="Times New Roman" panose="02020603050405020304" pitchFamily="18" charset="0"/>
                <a:cs typeface="Times New Roman" panose="02020603050405020304" pitchFamily="18" charset="0"/>
              </a:rPr>
              <a:t> пропана в здании</a:t>
            </a:r>
            <a:endParaRPr lang="sr-Latn-RS" sz="2400" b="1" dirty="0">
              <a:solidFill>
                <a:schemeClr val="accent1">
                  <a:lumMod val="50000"/>
                </a:schemeClr>
              </a:solidFill>
              <a:ea typeface="Times New Roman" panose="02020603050405020304" pitchFamily="18" charset="0"/>
              <a:cs typeface="Times New Roman" panose="02020603050405020304" pitchFamily="18" charset="0"/>
            </a:endParaRPr>
          </a:p>
          <a:p>
            <a:pPr lvl="2"/>
            <a:r>
              <a:rPr lang="sr-Latn-RS" sz="2400" b="1" dirty="0">
                <a:solidFill>
                  <a:schemeClr val="accent1">
                    <a:lumMod val="50000"/>
                  </a:schemeClr>
                </a:solidFill>
              </a:rPr>
              <a:t>    - </a:t>
            </a:r>
            <a:r>
              <a:rPr lang="ru-RU" sz="2400" b="1" dirty="0" smtClean="0">
                <a:solidFill>
                  <a:schemeClr val="accent1">
                    <a:lumMod val="50000"/>
                  </a:schemeClr>
                </a:solidFill>
              </a:rPr>
              <a:t>торговая площадь</a:t>
            </a:r>
            <a:r>
              <a:rPr lang="sr-Latn-RS" sz="2400" b="1" dirty="0" smtClean="0">
                <a:solidFill>
                  <a:schemeClr val="accent1">
                    <a:lumMod val="50000"/>
                  </a:schemeClr>
                </a:solidFill>
              </a:rPr>
              <a:t>-</a:t>
            </a:r>
            <a:endParaRPr lang="sr-Latn-RS" sz="2400" dirty="0">
              <a:solidFill>
                <a:schemeClr val="accent1">
                  <a:lumMod val="50000"/>
                </a:schemeClr>
              </a:solidFill>
            </a:endParaRPr>
          </a:p>
          <a:p>
            <a:endParaRPr lang="sr-Latn-RS" sz="2400" dirty="0">
              <a:solidFill>
                <a:schemeClr val="accent1">
                  <a:lumMod val="50000"/>
                </a:schemeClr>
              </a:solidFill>
            </a:endParaRPr>
          </a:p>
          <a:p>
            <a:pPr>
              <a:spcAft>
                <a:spcPts val="1200"/>
              </a:spcAft>
            </a:pPr>
            <a:r>
              <a:rPr lang="ru-RU" sz="2400" b="1" dirty="0">
                <a:solidFill>
                  <a:schemeClr val="accent1">
                    <a:lumMod val="50000"/>
                  </a:schemeClr>
                </a:solidFill>
              </a:rPr>
              <a:t>Торговая зона оборудована двумя группами холодильных шкафов (5 + 4), в общей сложности девять витрин, работающих при температурах выше нуля.</a:t>
            </a:r>
          </a:p>
          <a:p>
            <a:pPr>
              <a:spcAft>
                <a:spcPts val="1200"/>
              </a:spcAft>
            </a:pPr>
            <a:r>
              <a:rPr lang="ru-RU" sz="2400" b="1" dirty="0">
                <a:solidFill>
                  <a:schemeClr val="accent1">
                    <a:lumMod val="50000"/>
                  </a:schemeClr>
                </a:solidFill>
              </a:rPr>
              <a:t>Общее количество пропана в нем составляет 5 х 3 х 80 г + 4 х 3 х 80 г, что составляет 2160 г.</a:t>
            </a:r>
          </a:p>
          <a:p>
            <a:pPr>
              <a:spcAft>
                <a:spcPts val="1200"/>
              </a:spcAft>
            </a:pPr>
            <a:r>
              <a:rPr lang="ru-RU" sz="2400" b="1" dirty="0">
                <a:solidFill>
                  <a:schemeClr val="accent1">
                    <a:lumMod val="50000"/>
                  </a:schemeClr>
                </a:solidFill>
              </a:rPr>
              <a:t>Кроме того, есть 14 + 6 витрин (островов) для замороженных продуктов со ставками 100 и 110 г.</a:t>
            </a:r>
          </a:p>
          <a:p>
            <a:pPr>
              <a:spcAft>
                <a:spcPts val="1200"/>
              </a:spcAft>
            </a:pPr>
            <a:r>
              <a:rPr lang="ru-RU" sz="2400" b="1" dirty="0">
                <a:solidFill>
                  <a:schemeClr val="accent1">
                    <a:lumMod val="50000"/>
                  </a:schemeClr>
                </a:solidFill>
              </a:rPr>
              <a:t>Общее количество пропана в нем составляет 14 х 110 г + 6 х 100 г, что составляет 2140 г.</a:t>
            </a:r>
          </a:p>
          <a:p>
            <a:pPr>
              <a:spcAft>
                <a:spcPts val="1200"/>
              </a:spcAft>
            </a:pPr>
            <a:r>
              <a:rPr lang="ru-RU" sz="2400" b="1" dirty="0">
                <a:solidFill>
                  <a:schemeClr val="accent1">
                    <a:lumMod val="50000"/>
                  </a:schemeClr>
                </a:solidFill>
              </a:rPr>
              <a:t>Общее количество пропана в торговой зоне составляет 4,3 кг.</a:t>
            </a:r>
            <a:endParaRPr lang="en-US" dirty="0"/>
          </a:p>
        </p:txBody>
      </p:sp>
    </p:spTree>
    <p:extLst>
      <p:ext uri="{BB962C8B-B14F-4D97-AF65-F5344CB8AC3E}">
        <p14:creationId xmlns:p14="http://schemas.microsoft.com/office/powerpoint/2010/main" val="212028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26630" y="97281"/>
            <a:ext cx="10192085" cy="6760718"/>
          </a:xfrm>
          <a:prstGeom prst="rect">
            <a:avLst/>
          </a:prstGeom>
        </p:spPr>
      </p:pic>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13</a:t>
            </a:fld>
            <a:endParaRPr lang="en-US" sz="1800" dirty="0">
              <a:solidFill>
                <a:schemeClr val="accent1">
                  <a:lumMod val="50000"/>
                </a:schemeClr>
              </a:solidFill>
            </a:endParaRPr>
          </a:p>
        </p:txBody>
      </p:sp>
    </p:spTree>
    <p:extLst>
      <p:ext uri="{BB962C8B-B14F-4D97-AF65-F5344CB8AC3E}">
        <p14:creationId xmlns:p14="http://schemas.microsoft.com/office/powerpoint/2010/main" val="7845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14</a:t>
            </a:fld>
            <a:endParaRPr lang="en-US" sz="1800" dirty="0">
              <a:solidFill>
                <a:schemeClr val="accent1">
                  <a:lumMod val="50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1682" y="1605064"/>
            <a:ext cx="5610816" cy="4208112"/>
          </a:xfrm>
          <a:prstGeom prst="rect">
            <a:avLst/>
          </a:prstGeom>
        </p:spPr>
      </p:pic>
      <p:sp>
        <p:nvSpPr>
          <p:cNvPr id="3" name="Rectangle 2"/>
          <p:cNvSpPr/>
          <p:nvPr/>
        </p:nvSpPr>
        <p:spPr>
          <a:xfrm>
            <a:off x="304535" y="567805"/>
            <a:ext cx="5502613" cy="4939814"/>
          </a:xfrm>
          <a:prstGeom prst="rect">
            <a:avLst/>
          </a:prstGeom>
        </p:spPr>
        <p:txBody>
          <a:bodyPr wrap="square">
            <a:spAutoFit/>
          </a:bodyPr>
          <a:lstStyle/>
          <a:p>
            <a:pPr algn="ctr">
              <a:spcAft>
                <a:spcPts val="600"/>
              </a:spcAft>
            </a:pPr>
            <a:r>
              <a:rPr lang="ru-RU" sz="2000" b="1" dirty="0" err="1">
                <a:solidFill>
                  <a:srgbClr val="1F3864"/>
                </a:solidFill>
                <a:ea typeface="Times New Roman" panose="02020603050405020304" pitchFamily="18" charset="0"/>
                <a:cs typeface="Times New Roman" panose="02020603050405020304" pitchFamily="18" charset="0"/>
              </a:rPr>
              <a:t>Чиллер</a:t>
            </a:r>
            <a:r>
              <a:rPr lang="ru-RU" sz="2000" b="1" dirty="0">
                <a:solidFill>
                  <a:srgbClr val="1F3864"/>
                </a:solidFill>
                <a:ea typeface="Times New Roman" panose="02020603050405020304" pitchFamily="18" charset="0"/>
                <a:cs typeface="Times New Roman" panose="02020603050405020304" pitchFamily="18" charset="0"/>
              </a:rPr>
              <a:t> на крыше</a:t>
            </a:r>
          </a:p>
          <a:p>
            <a:pPr algn="ctr">
              <a:spcAft>
                <a:spcPts val="600"/>
              </a:spcAft>
            </a:pPr>
            <a:r>
              <a:rPr lang="ru-RU" sz="2000" b="1" dirty="0" err="1">
                <a:solidFill>
                  <a:srgbClr val="1F3864"/>
                </a:solidFill>
                <a:ea typeface="Times New Roman" panose="02020603050405020304" pitchFamily="18" charset="0"/>
                <a:cs typeface="Times New Roman" panose="02020603050405020304" pitchFamily="18" charset="0"/>
              </a:rPr>
              <a:t>Чиллер</a:t>
            </a:r>
            <a:r>
              <a:rPr lang="ru-RU" sz="2000" b="1" dirty="0">
                <a:solidFill>
                  <a:srgbClr val="1F3864"/>
                </a:solidFill>
                <a:ea typeface="Times New Roman" panose="02020603050405020304" pitchFamily="18" charset="0"/>
                <a:cs typeface="Times New Roman" panose="02020603050405020304" pitchFamily="18" charset="0"/>
              </a:rPr>
              <a:t>, расположенный на крыше с </a:t>
            </a:r>
            <a:r>
              <a:rPr lang="ru-RU" sz="2000" b="1" dirty="0" smtClean="0">
                <a:solidFill>
                  <a:srgbClr val="1F3864"/>
                </a:solidFill>
                <a:ea typeface="Times New Roman" panose="02020603050405020304" pitchFamily="18" charset="0"/>
                <a:cs typeface="Times New Roman" panose="02020603050405020304" pitchFamily="18" charset="0"/>
              </a:rPr>
              <a:t>заправкой </a:t>
            </a:r>
            <a:r>
              <a:rPr lang="ru-RU" sz="2000" b="1" dirty="0">
                <a:solidFill>
                  <a:srgbClr val="1F3864"/>
                </a:solidFill>
                <a:ea typeface="Times New Roman" panose="02020603050405020304" pitchFamily="18" charset="0"/>
                <a:cs typeface="Times New Roman" panose="02020603050405020304" pitchFamily="18" charset="0"/>
              </a:rPr>
              <a:t>1,9 кг, находится рядом с вентиляционными решетками для свежего и </a:t>
            </a:r>
            <a:r>
              <a:rPr lang="ru-RU" sz="2000" b="1" dirty="0" smtClean="0">
                <a:solidFill>
                  <a:srgbClr val="1F3864"/>
                </a:solidFill>
                <a:ea typeface="Times New Roman" panose="02020603050405020304" pitchFamily="18" charset="0"/>
                <a:cs typeface="Times New Roman" panose="02020603050405020304" pitchFamily="18" charset="0"/>
              </a:rPr>
              <a:t>отработанного воздуха</a:t>
            </a:r>
            <a:r>
              <a:rPr lang="ru-RU" sz="2000" b="1" dirty="0">
                <a:solidFill>
                  <a:srgbClr val="1F3864"/>
                </a:solidFill>
                <a:ea typeface="Times New Roman" panose="02020603050405020304" pitchFamily="18" charset="0"/>
                <a:cs typeface="Times New Roman" panose="02020603050405020304" pitchFamily="18" charset="0"/>
              </a:rPr>
              <a:t>. В случае утечки пропана из </a:t>
            </a:r>
            <a:r>
              <a:rPr lang="ru-RU" sz="2000" b="1" dirty="0" err="1">
                <a:solidFill>
                  <a:srgbClr val="1F3864"/>
                </a:solidFill>
                <a:ea typeface="Times New Roman" panose="02020603050405020304" pitchFamily="18" charset="0"/>
                <a:cs typeface="Times New Roman" panose="02020603050405020304" pitchFamily="18" charset="0"/>
              </a:rPr>
              <a:t>чиллера</a:t>
            </a:r>
            <a:r>
              <a:rPr lang="ru-RU" sz="2000" b="1" dirty="0">
                <a:solidFill>
                  <a:srgbClr val="1F3864"/>
                </a:solidFill>
                <a:ea typeface="Times New Roman" panose="02020603050405020304" pitchFamily="18" charset="0"/>
                <a:cs typeface="Times New Roman" panose="02020603050405020304" pitchFamily="18" charset="0"/>
              </a:rPr>
              <a:t> смесь свежего воздуха и пропана поступает в установку кондиционирования воздуха и может вызвать пожар.</a:t>
            </a:r>
          </a:p>
          <a:p>
            <a:pPr algn="ctr">
              <a:spcAft>
                <a:spcPts val="600"/>
              </a:spcAft>
            </a:pPr>
            <a:r>
              <a:rPr lang="ru-RU" sz="2000" b="1" dirty="0">
                <a:solidFill>
                  <a:srgbClr val="1F3864"/>
                </a:solidFill>
                <a:ea typeface="Times New Roman" panose="02020603050405020304" pitchFamily="18" charset="0"/>
                <a:cs typeface="Times New Roman" panose="02020603050405020304" pitchFamily="18" charset="0"/>
              </a:rPr>
              <a:t>Обычно установка для кондиционирования воздуха не </a:t>
            </a:r>
            <a:r>
              <a:rPr lang="ru-RU" sz="2000" b="1" dirty="0" smtClean="0">
                <a:solidFill>
                  <a:srgbClr val="1F3864"/>
                </a:solidFill>
                <a:ea typeface="Times New Roman" panose="02020603050405020304" pitchFamily="18" charset="0"/>
                <a:cs typeface="Times New Roman" panose="02020603050405020304" pitchFamily="18" charset="0"/>
              </a:rPr>
              <a:t>включает «огнестойкого</a:t>
            </a:r>
            <a:r>
              <a:rPr lang="ru-RU" sz="2000" b="1" dirty="0">
                <a:solidFill>
                  <a:srgbClr val="1F3864"/>
                </a:solidFill>
                <a:ea typeface="Times New Roman" panose="02020603050405020304" pitchFamily="18" charset="0"/>
                <a:cs typeface="Times New Roman" panose="02020603050405020304" pitchFamily="18" charset="0"/>
              </a:rPr>
              <a:t>» электрооборудования.</a:t>
            </a:r>
          </a:p>
          <a:p>
            <a:pPr algn="ctr">
              <a:spcAft>
                <a:spcPts val="600"/>
              </a:spcAft>
            </a:pPr>
            <a:r>
              <a:rPr lang="ru-RU" sz="2000" b="1" dirty="0">
                <a:solidFill>
                  <a:srgbClr val="1F3864"/>
                </a:solidFill>
                <a:ea typeface="Times New Roman" panose="02020603050405020304" pitchFamily="18" charset="0"/>
                <a:cs typeface="Times New Roman" panose="02020603050405020304" pitchFamily="18" charset="0"/>
              </a:rPr>
              <a:t>Предлагаемое решение заключается в том, что вентиляционная решетка для всасывания свежего воздуха должна быть </a:t>
            </a:r>
            <a:r>
              <a:rPr lang="ru-RU" sz="2000" b="1" dirty="0" smtClean="0">
                <a:solidFill>
                  <a:srgbClr val="1F3864"/>
                </a:solidFill>
                <a:ea typeface="Times New Roman" panose="02020603050405020304" pitchFamily="18" charset="0"/>
                <a:cs typeface="Times New Roman" panose="02020603050405020304" pitchFamily="18" charset="0"/>
              </a:rPr>
              <a:t>снята </a:t>
            </a:r>
            <a:r>
              <a:rPr lang="ru-RU" sz="2000" b="1" dirty="0">
                <a:solidFill>
                  <a:srgbClr val="1F3864"/>
                </a:solidFill>
                <a:ea typeface="Times New Roman" panose="02020603050405020304" pitchFamily="18" charset="0"/>
                <a:cs typeface="Times New Roman" panose="02020603050405020304" pitchFamily="18" charset="0"/>
              </a:rPr>
              <a:t>из холодильной машины.</a:t>
            </a:r>
            <a:endParaRPr lang="en-U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94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15</a:t>
            </a:fld>
            <a:endParaRPr lang="en-US" sz="1800" dirty="0">
              <a:solidFill>
                <a:schemeClr val="accent1">
                  <a:lumMod val="50000"/>
                </a:schemeClr>
              </a:solidFill>
            </a:endParaRPr>
          </a:p>
        </p:txBody>
      </p:sp>
      <p:pic>
        <p:nvPicPr>
          <p:cNvPr id="4" name="Picture 3"/>
          <p:cNvPicPr>
            <a:picLocks noChangeAspect="1"/>
          </p:cNvPicPr>
          <p:nvPr/>
        </p:nvPicPr>
        <p:blipFill>
          <a:blip r:embed="rId2"/>
          <a:stretch>
            <a:fillRect/>
          </a:stretch>
        </p:blipFill>
        <p:spPr>
          <a:xfrm>
            <a:off x="4424574" y="-2"/>
            <a:ext cx="7054645" cy="6858000"/>
          </a:xfrm>
          <a:prstGeom prst="rect">
            <a:avLst/>
          </a:prstGeom>
        </p:spPr>
      </p:pic>
      <p:sp>
        <p:nvSpPr>
          <p:cNvPr id="6" name="Rectangle 5"/>
          <p:cNvSpPr/>
          <p:nvPr/>
        </p:nvSpPr>
        <p:spPr>
          <a:xfrm>
            <a:off x="457610" y="523283"/>
            <a:ext cx="4114390" cy="5632311"/>
          </a:xfrm>
          <a:prstGeom prst="rect">
            <a:avLst/>
          </a:prstGeom>
        </p:spPr>
        <p:txBody>
          <a:bodyPr wrap="square">
            <a:spAutoFit/>
          </a:bodyPr>
          <a:lstStyle/>
          <a:p>
            <a:r>
              <a:rPr lang="ru-RU" b="1" dirty="0" err="1">
                <a:solidFill>
                  <a:srgbClr val="1F3864"/>
                </a:solidFill>
                <a:ea typeface="Times New Roman" panose="02020603050405020304" pitchFamily="18" charset="0"/>
                <a:cs typeface="Times New Roman" panose="02020603050405020304" pitchFamily="18" charset="0"/>
              </a:rPr>
              <a:t>Чиллер</a:t>
            </a:r>
            <a:r>
              <a:rPr lang="ru-RU" b="1" dirty="0">
                <a:solidFill>
                  <a:srgbClr val="1F3864"/>
                </a:solidFill>
                <a:ea typeface="Times New Roman" panose="02020603050405020304" pitchFamily="18" charset="0"/>
                <a:cs typeface="Times New Roman" panose="02020603050405020304" pitchFamily="18" charset="0"/>
              </a:rPr>
              <a:t> предназначен для охлаждения двух </a:t>
            </a:r>
            <a:r>
              <a:rPr lang="ru-RU" b="1" dirty="0" smtClean="0">
                <a:solidFill>
                  <a:srgbClr val="1F3864"/>
                </a:solidFill>
                <a:ea typeface="Times New Roman" panose="02020603050405020304" pitchFamily="18" charset="0"/>
                <a:cs typeface="Times New Roman" panose="02020603050405020304" pitchFamily="18" charset="0"/>
              </a:rPr>
              <a:t>комнат </a:t>
            </a:r>
            <a:r>
              <a:rPr lang="ru-RU" b="1" dirty="0">
                <a:solidFill>
                  <a:srgbClr val="1F3864"/>
                </a:solidFill>
                <a:ea typeface="Times New Roman" panose="02020603050405020304" pitchFamily="18" charset="0"/>
                <a:cs typeface="Times New Roman" panose="02020603050405020304" pitchFamily="18" charset="0"/>
              </a:rPr>
              <a:t>с электрооборудованием</a:t>
            </a:r>
          </a:p>
          <a:p>
            <a:r>
              <a:rPr lang="ru-RU" b="1" dirty="0">
                <a:solidFill>
                  <a:srgbClr val="1F3864"/>
                </a:solidFill>
                <a:ea typeface="Times New Roman" panose="02020603050405020304" pitchFamily="18" charset="0"/>
                <a:cs typeface="Times New Roman" panose="02020603050405020304" pitchFamily="18" charset="0"/>
              </a:rPr>
              <a:t>(Серверная комната и комната с </a:t>
            </a:r>
            <a:r>
              <a:rPr lang="ru-RU" b="1" dirty="0" smtClean="0">
                <a:solidFill>
                  <a:srgbClr val="1F3864"/>
                </a:solidFill>
                <a:ea typeface="Times New Roman" panose="02020603050405020304" pitchFamily="18" charset="0"/>
                <a:cs typeface="Times New Roman" panose="02020603050405020304" pitchFamily="18" charset="0"/>
              </a:rPr>
              <a:t>ИБП оборудованием), </a:t>
            </a:r>
            <a:r>
              <a:rPr lang="ru-RU" b="1" dirty="0">
                <a:solidFill>
                  <a:srgbClr val="1F3864"/>
                </a:solidFill>
                <a:ea typeface="Times New Roman" panose="02020603050405020304" pitchFamily="18" charset="0"/>
                <a:cs typeface="Times New Roman" panose="02020603050405020304" pitchFamily="18" charset="0"/>
              </a:rPr>
              <a:t>и она должна работать круглый год.</a:t>
            </a:r>
          </a:p>
          <a:p>
            <a:r>
              <a:rPr lang="ru-RU" b="1" dirty="0" smtClean="0">
                <a:solidFill>
                  <a:srgbClr val="1F3864"/>
                </a:solidFill>
                <a:ea typeface="Times New Roman" panose="02020603050405020304" pitchFamily="18" charset="0"/>
                <a:cs typeface="Times New Roman" panose="02020603050405020304" pitchFamily="18" charset="0"/>
              </a:rPr>
              <a:t>Холодопроизводительность при расчете </a:t>
            </a:r>
            <a:r>
              <a:rPr lang="ru-RU" b="1" dirty="0">
                <a:solidFill>
                  <a:srgbClr val="1F3864"/>
                </a:solidFill>
                <a:ea typeface="Times New Roman" panose="02020603050405020304" pitchFamily="18" charset="0"/>
                <a:cs typeface="Times New Roman" panose="02020603050405020304" pitchFamily="18" charset="0"/>
              </a:rPr>
              <a:t>14,7 кВт</a:t>
            </a:r>
          </a:p>
          <a:p>
            <a:r>
              <a:rPr lang="ru-RU" b="1" dirty="0">
                <a:solidFill>
                  <a:srgbClr val="1F3864"/>
                </a:solidFill>
                <a:ea typeface="Times New Roman" panose="02020603050405020304" pitchFamily="18" charset="0"/>
                <a:cs typeface="Times New Roman" panose="02020603050405020304" pitchFamily="18" charset="0"/>
              </a:rPr>
              <a:t>Общая потребляемая мощность 8,4 кВт</a:t>
            </a:r>
          </a:p>
          <a:p>
            <a:r>
              <a:rPr lang="ru-RU" b="1" dirty="0" err="1">
                <a:solidFill>
                  <a:srgbClr val="1F3864"/>
                </a:solidFill>
                <a:ea typeface="Times New Roman" panose="02020603050405020304" pitchFamily="18" charset="0"/>
                <a:cs typeface="Times New Roman" panose="02020603050405020304" pitchFamily="18" charset="0"/>
              </a:rPr>
              <a:t>Чиллер</a:t>
            </a:r>
            <a:r>
              <a:rPr lang="ru-RU" b="1" dirty="0">
                <a:solidFill>
                  <a:srgbClr val="1F3864"/>
                </a:solidFill>
                <a:ea typeface="Times New Roman" panose="02020603050405020304" pitchFamily="18" charset="0"/>
                <a:cs typeface="Times New Roman" panose="02020603050405020304" pitchFamily="18" charset="0"/>
              </a:rPr>
              <a:t> </a:t>
            </a:r>
            <a:r>
              <a:rPr lang="ru-RU" b="1" dirty="0" smtClean="0">
                <a:solidFill>
                  <a:srgbClr val="1F3864"/>
                </a:solidFill>
                <a:ea typeface="Times New Roman" panose="02020603050405020304" pitchFamily="18" charset="0"/>
                <a:cs typeface="Times New Roman" panose="02020603050405020304" pitchFamily="18" charset="0"/>
              </a:rPr>
              <a:t>с </a:t>
            </a:r>
            <a:r>
              <a:rPr lang="ru-RU" b="1" dirty="0">
                <a:solidFill>
                  <a:srgbClr val="1F3864"/>
                </a:solidFill>
                <a:ea typeface="Times New Roman" panose="02020603050405020304" pitchFamily="18" charset="0"/>
                <a:cs typeface="Times New Roman" panose="02020603050405020304" pitchFamily="18" charset="0"/>
              </a:rPr>
              <a:t>конденсатором с водяным охлаждением. Это пластинчатый теплообменник - </a:t>
            </a:r>
            <a:r>
              <a:rPr lang="ru-RU" b="1" dirty="0" smtClean="0">
                <a:solidFill>
                  <a:srgbClr val="1F3864"/>
                </a:solidFill>
                <a:ea typeface="Times New Roman" panose="02020603050405020304" pitchFamily="18" charset="0"/>
                <a:cs typeface="Times New Roman" panose="02020603050405020304" pitchFamily="18" charset="0"/>
              </a:rPr>
              <a:t>соединен </a:t>
            </a:r>
            <a:r>
              <a:rPr lang="ru-RU" b="1" dirty="0">
                <a:solidFill>
                  <a:srgbClr val="1F3864"/>
                </a:solidFill>
                <a:ea typeface="Times New Roman" panose="02020603050405020304" pitchFamily="18" charset="0"/>
                <a:cs typeface="Times New Roman" panose="02020603050405020304" pitchFamily="18" charset="0"/>
              </a:rPr>
              <a:t>с </a:t>
            </a:r>
            <a:r>
              <a:rPr lang="ru-RU" b="1" dirty="0" smtClean="0">
                <a:solidFill>
                  <a:srgbClr val="1F3864"/>
                </a:solidFill>
                <a:ea typeface="Times New Roman" panose="02020603050405020304" pitchFamily="18" charset="0"/>
                <a:cs typeface="Times New Roman" panose="02020603050405020304" pitchFamily="18" charset="0"/>
              </a:rPr>
              <a:t>воздушными конденсаторами </a:t>
            </a:r>
            <a:r>
              <a:rPr lang="ru-RU" b="1" dirty="0">
                <a:solidFill>
                  <a:srgbClr val="1F3864"/>
                </a:solidFill>
                <a:ea typeface="Times New Roman" panose="02020603050405020304" pitchFamily="18" charset="0"/>
                <a:cs typeface="Times New Roman" panose="02020603050405020304" pitchFamily="18" charset="0"/>
              </a:rPr>
              <a:t>через гликолевый трубопровод.</a:t>
            </a:r>
          </a:p>
          <a:p>
            <a:r>
              <a:rPr lang="ru-RU" b="1" dirty="0">
                <a:solidFill>
                  <a:srgbClr val="1F3864"/>
                </a:solidFill>
                <a:ea typeface="Times New Roman" panose="02020603050405020304" pitchFamily="18" charset="0"/>
                <a:cs typeface="Times New Roman" panose="02020603050405020304" pitchFamily="18" charset="0"/>
              </a:rPr>
              <a:t>Тот же трубопровод связан с конденсаторами холодильных шкафов, которые работают при средних температурах, а также с конденсаторами моноблочных </a:t>
            </a:r>
            <a:r>
              <a:rPr lang="ru-RU" b="1" dirty="0" smtClean="0">
                <a:solidFill>
                  <a:srgbClr val="1F3864"/>
                </a:solidFill>
                <a:ea typeface="Times New Roman" panose="02020603050405020304" pitchFamily="18" charset="0"/>
                <a:cs typeface="Times New Roman" panose="02020603050405020304" pitchFamily="18" charset="0"/>
              </a:rPr>
              <a:t>агрегатов.</a:t>
            </a:r>
            <a:endParaRPr lang="en-U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559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16</a:t>
            </a:fld>
            <a:endParaRPr lang="en-US" sz="1800" dirty="0">
              <a:solidFill>
                <a:schemeClr val="accent1">
                  <a:lumMod val="50000"/>
                </a:schemeClr>
              </a:solidFill>
            </a:endParaRPr>
          </a:p>
        </p:txBody>
      </p:sp>
      <p:sp>
        <p:nvSpPr>
          <p:cNvPr id="3" name="Rectangle 2"/>
          <p:cNvSpPr/>
          <p:nvPr/>
        </p:nvSpPr>
        <p:spPr>
          <a:xfrm>
            <a:off x="1031132" y="852048"/>
            <a:ext cx="10381418" cy="4555093"/>
          </a:xfrm>
          <a:prstGeom prst="rect">
            <a:avLst/>
          </a:prstGeom>
        </p:spPr>
        <p:txBody>
          <a:bodyPr wrap="square">
            <a:spAutoFit/>
          </a:bodyPr>
          <a:lstStyle/>
          <a:p>
            <a:pPr>
              <a:lnSpc>
                <a:spcPct val="150000"/>
              </a:lnSpc>
              <a:spcAft>
                <a:spcPts val="600"/>
              </a:spcAft>
            </a:pPr>
            <a:r>
              <a:rPr lang="ru-RU" sz="2000" b="1" dirty="0" smtClean="0">
                <a:solidFill>
                  <a:schemeClr val="accent1">
                    <a:lumMod val="50000"/>
                  </a:schemeClr>
                </a:solidFill>
                <a:ea typeface="Times New Roman" panose="02020603050405020304" pitchFamily="18" charset="0"/>
                <a:cs typeface="Times New Roman" panose="02020603050405020304" pitchFamily="18" charset="0"/>
              </a:rPr>
              <a:t>Можно было бы предложить более экономично выгодное </a:t>
            </a:r>
            <a:r>
              <a:rPr lang="ru-RU" sz="2000" b="1" dirty="0">
                <a:solidFill>
                  <a:schemeClr val="accent1">
                    <a:lumMod val="50000"/>
                  </a:schemeClr>
                </a:solidFill>
                <a:ea typeface="Times New Roman" panose="02020603050405020304" pitchFamily="18" charset="0"/>
                <a:cs typeface="Times New Roman" panose="02020603050405020304" pitchFamily="18" charset="0"/>
              </a:rPr>
              <a:t>решение </a:t>
            </a:r>
            <a:r>
              <a:rPr lang="ru-RU" sz="2000" b="1" dirty="0" smtClean="0">
                <a:solidFill>
                  <a:schemeClr val="accent1">
                    <a:lumMod val="50000"/>
                  </a:schemeClr>
                </a:solidFill>
                <a:ea typeface="Times New Roman" panose="02020603050405020304" pitchFamily="18" charset="0"/>
                <a:cs typeface="Times New Roman" panose="02020603050405020304" pitchFamily="18" charset="0"/>
              </a:rPr>
              <a:t>-  системы с непосредственным охлаждением</a:t>
            </a:r>
            <a:r>
              <a:rPr lang="ru-RU" sz="2000" b="1" dirty="0">
                <a:solidFill>
                  <a:schemeClr val="accent1">
                    <a:lumMod val="50000"/>
                  </a:schemeClr>
                </a:solidFill>
                <a:ea typeface="Times New Roman" panose="02020603050405020304" pitchFamily="18" charset="0"/>
                <a:cs typeface="Times New Roman" panose="02020603050405020304" pitchFamily="18" charset="0"/>
              </a:rPr>
              <a:t>. </a:t>
            </a:r>
            <a:r>
              <a:rPr lang="ru-RU" sz="2000" b="1" dirty="0">
                <a:solidFill>
                  <a:srgbClr val="FF0000"/>
                </a:solidFill>
                <a:ea typeface="Times New Roman" panose="02020603050405020304" pitchFamily="18" charset="0"/>
                <a:cs typeface="Times New Roman" panose="02020603050405020304" pitchFamily="18" charset="0"/>
              </a:rPr>
              <a:t>Таким образом, введение холодного воздуха в пространство позволит охлаждать без работы компрессора до тех пор, пока температура наружного воздуха не достигнет + 20 ° C.</a:t>
            </a:r>
          </a:p>
          <a:p>
            <a:pPr>
              <a:lnSpc>
                <a:spcPct val="150000"/>
              </a:lnSpc>
              <a:spcAft>
                <a:spcPts val="600"/>
              </a:spcAft>
            </a:pPr>
            <a:endParaRPr lang="ru-RU" sz="2000" b="1" dirty="0">
              <a:solidFill>
                <a:schemeClr val="accent1">
                  <a:lumMod val="50000"/>
                </a:schemeClr>
              </a:solidFill>
              <a:ea typeface="Times New Roman" panose="02020603050405020304" pitchFamily="18" charset="0"/>
              <a:cs typeface="Times New Roman" panose="02020603050405020304" pitchFamily="18" charset="0"/>
            </a:endParaRPr>
          </a:p>
          <a:p>
            <a:pPr>
              <a:lnSpc>
                <a:spcPct val="150000"/>
              </a:lnSpc>
              <a:spcAft>
                <a:spcPts val="600"/>
              </a:spcAft>
            </a:pPr>
            <a:r>
              <a:rPr lang="ru-RU" sz="2000" b="1" dirty="0">
                <a:solidFill>
                  <a:schemeClr val="accent1">
                    <a:lumMod val="50000"/>
                  </a:schemeClr>
                </a:solidFill>
                <a:ea typeface="Times New Roman" panose="02020603050405020304" pitchFamily="18" charset="0"/>
                <a:cs typeface="Times New Roman" panose="02020603050405020304" pitchFamily="18" charset="0"/>
              </a:rPr>
              <a:t>Требование - поддерживать температуру в помещении до 27 ° C.</a:t>
            </a:r>
          </a:p>
          <a:p>
            <a:pPr>
              <a:lnSpc>
                <a:spcPct val="150000"/>
              </a:lnSpc>
              <a:spcAft>
                <a:spcPts val="600"/>
              </a:spcAft>
            </a:pPr>
            <a:endParaRPr lang="ru-RU" sz="2000" b="1" dirty="0">
              <a:solidFill>
                <a:schemeClr val="accent1">
                  <a:lumMod val="50000"/>
                </a:schemeClr>
              </a:solidFill>
              <a:ea typeface="Times New Roman" panose="02020603050405020304" pitchFamily="18" charset="0"/>
              <a:cs typeface="Times New Roman" panose="02020603050405020304" pitchFamily="18" charset="0"/>
            </a:endParaRPr>
          </a:p>
          <a:p>
            <a:pPr>
              <a:lnSpc>
                <a:spcPct val="150000"/>
              </a:lnSpc>
              <a:spcAft>
                <a:spcPts val="600"/>
              </a:spcAft>
            </a:pPr>
            <a:r>
              <a:rPr lang="ru-RU" sz="2000" b="1" dirty="0">
                <a:solidFill>
                  <a:schemeClr val="accent1">
                    <a:lumMod val="50000"/>
                  </a:schemeClr>
                </a:solidFill>
                <a:ea typeface="Times New Roman" panose="02020603050405020304" pitchFamily="18" charset="0"/>
                <a:cs typeface="Times New Roman" panose="02020603050405020304" pitchFamily="18" charset="0"/>
              </a:rPr>
              <a:t>При более высоких температурах пространство будет охлаждаться с помощью </a:t>
            </a:r>
            <a:r>
              <a:rPr lang="ru-RU" sz="2000" b="1" dirty="0" err="1">
                <a:solidFill>
                  <a:schemeClr val="accent1">
                    <a:lumMod val="50000"/>
                  </a:schemeClr>
                </a:solidFill>
                <a:ea typeface="Times New Roman" panose="02020603050405020304" pitchFamily="18" charset="0"/>
                <a:cs typeface="Times New Roman" panose="02020603050405020304" pitchFamily="18" charset="0"/>
              </a:rPr>
              <a:t>вентиляторных</a:t>
            </a:r>
            <a:r>
              <a:rPr lang="ru-RU" sz="2000" b="1" dirty="0">
                <a:solidFill>
                  <a:schemeClr val="accent1">
                    <a:lumMod val="50000"/>
                  </a:schemeClr>
                </a:solidFill>
                <a:ea typeface="Times New Roman" panose="02020603050405020304" pitchFamily="18" charset="0"/>
                <a:cs typeface="Times New Roman" panose="02020603050405020304" pitchFamily="18" charset="0"/>
              </a:rPr>
              <a:t> модулей, соединенных с холодной водой системы кондиционирования.</a:t>
            </a:r>
            <a:endParaRPr lang="en-US" sz="2000" dirty="0">
              <a:solidFill>
                <a:schemeClr val="accent1">
                  <a:lumMod val="50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73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49" y="1278944"/>
            <a:ext cx="11412550" cy="3998068"/>
          </a:xfrm>
        </p:spPr>
        <p:txBody>
          <a:bodyPr>
            <a:noAutofit/>
          </a:bodyPr>
          <a:lstStyle/>
          <a:p>
            <a:pPr>
              <a:spcAft>
                <a:spcPts val="1200"/>
              </a:spcAft>
            </a:pPr>
            <a:r>
              <a:rPr lang="ru-RU" sz="2400" b="1" dirty="0" smtClean="0">
                <a:solidFill>
                  <a:schemeClr val="accent1">
                    <a:lumMod val="50000"/>
                  </a:schemeClr>
                </a:solidFill>
                <a:latin typeface="+mn-lt"/>
              </a:rPr>
              <a:t>Микроканальный ТО </a:t>
            </a:r>
            <a:r>
              <a:rPr lang="ru-RU" sz="2400" b="1" dirty="0">
                <a:solidFill>
                  <a:schemeClr val="accent1">
                    <a:lumMod val="50000"/>
                  </a:schemeClr>
                </a:solidFill>
                <a:latin typeface="+mn-lt"/>
              </a:rPr>
              <a:t>не может использоваться с </a:t>
            </a:r>
            <a:r>
              <a:rPr lang="ru-RU" sz="2400" b="1" dirty="0" smtClean="0">
                <a:solidFill>
                  <a:schemeClr val="accent1">
                    <a:lumMod val="50000"/>
                  </a:schemeClr>
                </a:solidFill>
                <a:latin typeface="+mn-lt"/>
              </a:rPr>
              <a:t>ТН</a:t>
            </a:r>
            <a:br>
              <a:rPr lang="ru-RU" sz="2400" b="1" dirty="0" smtClean="0">
                <a:solidFill>
                  <a:schemeClr val="accent1">
                    <a:lumMod val="50000"/>
                  </a:schemeClr>
                </a:solidFill>
                <a:latin typeface="+mn-lt"/>
              </a:rPr>
            </a:br>
            <a:r>
              <a:rPr lang="ru-RU" sz="2400" b="1" dirty="0" smtClean="0">
                <a:solidFill>
                  <a:schemeClr val="accent1">
                    <a:lumMod val="50000"/>
                  </a:schemeClr>
                </a:solidFill>
                <a:latin typeface="+mn-lt"/>
              </a:rPr>
              <a:t> </a:t>
            </a:r>
            <a:r>
              <a:rPr lang="ru-RU" sz="2400" dirty="0">
                <a:solidFill>
                  <a:schemeClr val="accent1">
                    <a:lumMod val="50000"/>
                  </a:schemeClr>
                </a:solidFill>
                <a:latin typeface="+mn-lt"/>
              </a:rPr>
              <a:t>Тепловые насосы </a:t>
            </a:r>
            <a:r>
              <a:rPr lang="ru-RU" sz="2400" dirty="0" smtClean="0">
                <a:solidFill>
                  <a:schemeClr val="accent1">
                    <a:lumMod val="50000"/>
                  </a:schemeClr>
                </a:solidFill>
                <a:latin typeface="+mn-lt"/>
              </a:rPr>
              <a:t>разработаны для </a:t>
            </a:r>
            <a:r>
              <a:rPr lang="ru-RU" sz="2400" dirty="0">
                <a:solidFill>
                  <a:schemeClr val="accent1">
                    <a:lumMod val="50000"/>
                  </a:schemeClr>
                </a:solidFill>
                <a:latin typeface="+mn-lt"/>
              </a:rPr>
              <a:t>кондиционирования воздуха торговой зоны. Есть два тепловых насоса, каждый из которых содержит 11,8 кг </a:t>
            </a:r>
            <a:r>
              <a:rPr lang="ru-RU" sz="2400" dirty="0" smtClean="0">
                <a:solidFill>
                  <a:schemeClr val="accent1">
                    <a:lumMod val="50000"/>
                  </a:schemeClr>
                </a:solidFill>
                <a:latin typeface="+mn-lt"/>
              </a:rPr>
              <a:t>пропана</a:t>
            </a:r>
            <a:r>
              <a:rPr lang="ru-RU" sz="2400" dirty="0">
                <a:solidFill>
                  <a:schemeClr val="accent1">
                    <a:lumMod val="50000"/>
                  </a:schemeClr>
                </a:solidFill>
                <a:latin typeface="+mn-lt"/>
              </a:rPr>
              <a:t>. </a:t>
            </a:r>
            <a:r>
              <a:rPr lang="ru-RU" sz="2400" dirty="0" smtClean="0">
                <a:solidFill>
                  <a:schemeClr val="accent1">
                    <a:lumMod val="50000"/>
                  </a:schemeClr>
                </a:solidFill>
                <a:latin typeface="+mn-lt"/>
              </a:rPr>
              <a:t/>
            </a:r>
            <a:br>
              <a:rPr lang="ru-RU" sz="2400" dirty="0" smtClean="0">
                <a:solidFill>
                  <a:schemeClr val="accent1">
                    <a:lumMod val="50000"/>
                  </a:schemeClr>
                </a:solidFill>
                <a:latin typeface="+mn-lt"/>
              </a:rPr>
            </a:br>
            <a:r>
              <a:rPr lang="ru-RU" sz="2400" b="1" dirty="0" err="1" smtClean="0">
                <a:solidFill>
                  <a:schemeClr val="accent1">
                    <a:lumMod val="50000"/>
                  </a:schemeClr>
                </a:solidFill>
                <a:latin typeface="+mn-lt"/>
              </a:rPr>
              <a:t>Пропановые</a:t>
            </a:r>
            <a:r>
              <a:rPr lang="ru-RU" sz="2400" b="1" dirty="0" smtClean="0">
                <a:solidFill>
                  <a:schemeClr val="accent1">
                    <a:lumMod val="50000"/>
                  </a:schemeClr>
                </a:solidFill>
                <a:latin typeface="+mn-lt"/>
              </a:rPr>
              <a:t> ТН, </a:t>
            </a:r>
            <a:r>
              <a:rPr lang="ru-RU" sz="2400" b="1" dirty="0">
                <a:solidFill>
                  <a:schemeClr val="accent1">
                    <a:lumMod val="50000"/>
                  </a:schemeClr>
                </a:solidFill>
                <a:latin typeface="+mn-lt"/>
              </a:rPr>
              <a:t>в основном, </a:t>
            </a:r>
            <a:r>
              <a:rPr lang="ru-RU" sz="2400" b="1" dirty="0" smtClean="0">
                <a:solidFill>
                  <a:schemeClr val="accent1">
                    <a:lumMod val="50000"/>
                  </a:schemeClr>
                </a:solidFill>
                <a:latin typeface="+mn-lt"/>
              </a:rPr>
              <a:t>обладают низкой холодопроизводительностью. </a:t>
            </a:r>
            <a:br>
              <a:rPr lang="ru-RU" sz="2400" b="1" dirty="0" smtClean="0">
                <a:solidFill>
                  <a:schemeClr val="accent1">
                    <a:lumMod val="50000"/>
                  </a:schemeClr>
                </a:solidFill>
                <a:latin typeface="+mn-lt"/>
              </a:rPr>
            </a:br>
            <a:r>
              <a:rPr lang="ru-RU" sz="2400" dirty="0" smtClean="0">
                <a:solidFill>
                  <a:schemeClr val="accent1">
                    <a:lumMod val="50000"/>
                  </a:schemeClr>
                </a:solidFill>
                <a:latin typeface="+mn-lt"/>
              </a:rPr>
              <a:t>В </a:t>
            </a:r>
            <a:r>
              <a:rPr lang="ru-RU" sz="2400" dirty="0">
                <a:solidFill>
                  <a:schemeClr val="accent1">
                    <a:lumMod val="50000"/>
                  </a:schemeClr>
                </a:solidFill>
                <a:latin typeface="+mn-lt"/>
              </a:rPr>
              <a:t>течение многих лет </a:t>
            </a:r>
            <a:r>
              <a:rPr lang="ru-RU" sz="2400" dirty="0" smtClean="0">
                <a:solidFill>
                  <a:schemeClr val="accent1">
                    <a:lumMod val="50000"/>
                  </a:schemeClr>
                </a:solidFill>
                <a:latin typeface="+mn-lt"/>
              </a:rPr>
              <a:t>использовались </a:t>
            </a:r>
            <a:r>
              <a:rPr lang="ru-RU" sz="2400" dirty="0" err="1">
                <a:solidFill>
                  <a:schemeClr val="accent1">
                    <a:lumMod val="50000"/>
                  </a:schemeClr>
                </a:solidFill>
                <a:latin typeface="+mn-lt"/>
              </a:rPr>
              <a:t>чиллеры</a:t>
            </a:r>
            <a:r>
              <a:rPr lang="ru-RU" sz="2400" dirty="0">
                <a:solidFill>
                  <a:schemeClr val="accent1">
                    <a:lumMod val="50000"/>
                  </a:schemeClr>
                </a:solidFill>
                <a:latin typeface="+mn-lt"/>
              </a:rPr>
              <a:t> с </a:t>
            </a:r>
            <a:r>
              <a:rPr lang="ru-RU" sz="2400" dirty="0" smtClean="0">
                <a:solidFill>
                  <a:schemeClr val="accent1">
                    <a:lumMod val="50000"/>
                  </a:schemeClr>
                </a:solidFill>
                <a:latin typeface="+mn-lt"/>
              </a:rPr>
              <a:t>воздушными конденсаторами </a:t>
            </a:r>
            <a:r>
              <a:rPr lang="ru-RU" sz="2400" dirty="0">
                <a:solidFill>
                  <a:schemeClr val="accent1">
                    <a:lumMod val="50000"/>
                  </a:schemeClr>
                </a:solidFill>
                <a:latin typeface="+mn-lt"/>
              </a:rPr>
              <a:t>для </a:t>
            </a:r>
            <a:r>
              <a:rPr lang="ru-RU" sz="2400" dirty="0" smtClean="0">
                <a:solidFill>
                  <a:schemeClr val="accent1">
                    <a:lumMod val="50000"/>
                  </a:schemeClr>
                </a:solidFill>
                <a:latin typeface="+mn-lt"/>
              </a:rPr>
              <a:t>установки вне помещения. </a:t>
            </a:r>
            <a:r>
              <a:rPr lang="ru-RU" sz="2400" dirty="0">
                <a:solidFill>
                  <a:schemeClr val="accent1">
                    <a:lumMod val="50000"/>
                  </a:schemeClr>
                </a:solidFill>
                <a:latin typeface="+mn-lt"/>
              </a:rPr>
              <a:t>Конденсаторы представляют собой </a:t>
            </a:r>
            <a:r>
              <a:rPr lang="ru-RU" sz="2400" dirty="0" smtClean="0">
                <a:solidFill>
                  <a:schemeClr val="accent1">
                    <a:lumMod val="50000"/>
                  </a:schemeClr>
                </a:solidFill>
                <a:latin typeface="+mn-lt"/>
              </a:rPr>
              <a:t>эффективные микроканальные </a:t>
            </a:r>
            <a:r>
              <a:rPr lang="ru-RU" sz="2400" dirty="0">
                <a:solidFill>
                  <a:schemeClr val="accent1">
                    <a:lumMod val="50000"/>
                  </a:schemeClr>
                </a:solidFill>
                <a:latin typeface="+mn-lt"/>
              </a:rPr>
              <a:t>теплообменники из </a:t>
            </a:r>
            <a:r>
              <a:rPr lang="ru-RU" sz="2400" dirty="0" smtClean="0">
                <a:solidFill>
                  <a:schemeClr val="accent1">
                    <a:lumMod val="50000"/>
                  </a:schemeClr>
                </a:solidFill>
                <a:latin typeface="+mn-lt"/>
              </a:rPr>
              <a:t>алюминия. </a:t>
            </a:r>
            <a:br>
              <a:rPr lang="ru-RU" sz="2400" dirty="0" smtClean="0">
                <a:solidFill>
                  <a:schemeClr val="accent1">
                    <a:lumMod val="50000"/>
                  </a:schemeClr>
                </a:solidFill>
                <a:latin typeface="+mn-lt"/>
              </a:rPr>
            </a:br>
            <a:r>
              <a:rPr lang="ru-RU" sz="2400" dirty="0" smtClean="0">
                <a:solidFill>
                  <a:schemeClr val="accent1">
                    <a:lumMod val="50000"/>
                  </a:schemeClr>
                </a:solidFill>
                <a:latin typeface="+mn-lt"/>
              </a:rPr>
              <a:t>Что </a:t>
            </a:r>
            <a:r>
              <a:rPr lang="ru-RU" sz="2400" dirty="0">
                <a:solidFill>
                  <a:schemeClr val="accent1">
                    <a:lumMod val="50000"/>
                  </a:schemeClr>
                </a:solidFill>
                <a:latin typeface="+mn-lt"/>
              </a:rPr>
              <a:t>касается их конструкции, </a:t>
            </a:r>
            <a:r>
              <a:rPr lang="ru-RU" sz="2400" dirty="0" smtClean="0">
                <a:solidFill>
                  <a:schemeClr val="accent1">
                    <a:lumMod val="50000"/>
                  </a:schemeClr>
                </a:solidFill>
                <a:latin typeface="+mn-lt"/>
              </a:rPr>
              <a:t>требуется небольшое количество пропана для заправки. </a:t>
            </a:r>
            <a:br>
              <a:rPr lang="ru-RU" sz="2400" dirty="0" smtClean="0">
                <a:solidFill>
                  <a:schemeClr val="accent1">
                    <a:lumMod val="50000"/>
                  </a:schemeClr>
                </a:solidFill>
                <a:latin typeface="+mn-lt"/>
              </a:rPr>
            </a:br>
            <a:r>
              <a:rPr lang="ru-RU" sz="2400" dirty="0" smtClean="0">
                <a:solidFill>
                  <a:schemeClr val="accent1">
                    <a:lumMod val="50000"/>
                  </a:schemeClr>
                </a:solidFill>
                <a:latin typeface="+mn-lt"/>
              </a:rPr>
              <a:t>Поскольку </a:t>
            </a:r>
            <a:r>
              <a:rPr lang="ru-RU" sz="2400" dirty="0">
                <a:solidFill>
                  <a:schemeClr val="accent1">
                    <a:lumMod val="50000"/>
                  </a:schemeClr>
                </a:solidFill>
                <a:latin typeface="+mn-lt"/>
              </a:rPr>
              <a:t>они используются только для охлаждения, они обычно работают при более низких давлениях конденсации, чем </a:t>
            </a:r>
            <a:r>
              <a:rPr lang="ru-RU" sz="2400" dirty="0" smtClean="0">
                <a:solidFill>
                  <a:schemeClr val="accent1">
                    <a:lumMod val="50000"/>
                  </a:schemeClr>
                </a:solidFill>
                <a:latin typeface="+mn-lt"/>
              </a:rPr>
              <a:t>ТН.</a:t>
            </a:r>
            <a:endParaRPr lang="en-US" sz="2400" dirty="0">
              <a:solidFill>
                <a:schemeClr val="accent1">
                  <a:lumMod val="50000"/>
                </a:schemeClr>
              </a:solidFill>
              <a:latin typeface="+mn-lt"/>
            </a:endParaRPr>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17</a:t>
            </a:fld>
            <a:endParaRPr lang="en-US" sz="1800" dirty="0">
              <a:solidFill>
                <a:schemeClr val="accent1">
                  <a:lumMod val="50000"/>
                </a:schemeClr>
              </a:solidFill>
            </a:endParaRPr>
          </a:p>
        </p:txBody>
      </p:sp>
    </p:spTree>
    <p:extLst>
      <p:ext uri="{BB962C8B-B14F-4D97-AF65-F5344CB8AC3E}">
        <p14:creationId xmlns:p14="http://schemas.microsoft.com/office/powerpoint/2010/main" val="296514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18</a:t>
            </a:fld>
            <a:endParaRPr lang="en-US" sz="1800" dirty="0">
              <a:solidFill>
                <a:schemeClr val="accent1">
                  <a:lumMod val="50000"/>
                </a:schemeClr>
              </a:solidFill>
            </a:endParaRPr>
          </a:p>
        </p:txBody>
      </p:sp>
      <p:sp>
        <p:nvSpPr>
          <p:cNvPr id="3" name="Rectangle 2"/>
          <p:cNvSpPr/>
          <p:nvPr/>
        </p:nvSpPr>
        <p:spPr>
          <a:xfrm>
            <a:off x="434503" y="484023"/>
            <a:ext cx="11322995" cy="5124480"/>
          </a:xfrm>
          <a:prstGeom prst="rect">
            <a:avLst/>
          </a:prstGeom>
        </p:spPr>
        <p:txBody>
          <a:bodyPr wrap="square">
            <a:spAutoFit/>
          </a:bodyPr>
          <a:lstStyle/>
          <a:p>
            <a:pPr algn="just">
              <a:lnSpc>
                <a:spcPct val="150000"/>
              </a:lnSpc>
              <a:spcAft>
                <a:spcPts val="1200"/>
              </a:spcAft>
            </a:pPr>
            <a:r>
              <a:rPr lang="ru-RU" b="1" dirty="0" smtClean="0">
                <a:solidFill>
                  <a:srgbClr val="1F3864"/>
                </a:solidFill>
                <a:ea typeface="Times New Roman" panose="02020603050405020304" pitchFamily="18" charset="0"/>
                <a:cs typeface="Times New Roman" panose="02020603050405020304" pitchFamily="18" charset="0"/>
              </a:rPr>
              <a:t>Микроканальный ТО </a:t>
            </a:r>
            <a:r>
              <a:rPr lang="ru-RU" b="1" dirty="0">
                <a:solidFill>
                  <a:srgbClr val="1F3864"/>
                </a:solidFill>
                <a:ea typeface="Times New Roman" panose="02020603050405020304" pitchFamily="18" charset="0"/>
                <a:cs typeface="Times New Roman" panose="02020603050405020304" pitchFamily="18" charset="0"/>
              </a:rPr>
              <a:t>не может использоваться с </a:t>
            </a:r>
            <a:r>
              <a:rPr lang="ru-RU" b="1" dirty="0" smtClean="0">
                <a:solidFill>
                  <a:srgbClr val="1F3864"/>
                </a:solidFill>
                <a:ea typeface="Times New Roman" panose="02020603050405020304" pitchFamily="18" charset="0"/>
                <a:cs typeface="Times New Roman" panose="02020603050405020304" pitchFamily="18" charset="0"/>
              </a:rPr>
              <a:t>ТН, </a:t>
            </a:r>
            <a:r>
              <a:rPr lang="ru-RU" b="1" dirty="0">
                <a:solidFill>
                  <a:srgbClr val="1F3864"/>
                </a:solidFill>
                <a:ea typeface="Times New Roman" panose="02020603050405020304" pitchFamily="18" charset="0"/>
                <a:cs typeface="Times New Roman" panose="02020603050405020304" pitchFamily="18" charset="0"/>
              </a:rPr>
              <a:t>так как образование льда на внешней </a:t>
            </a:r>
            <a:r>
              <a:rPr lang="ru-RU" b="1" dirty="0" err="1">
                <a:solidFill>
                  <a:srgbClr val="1F3864"/>
                </a:solidFill>
                <a:ea typeface="Times New Roman" panose="02020603050405020304" pitchFamily="18" charset="0"/>
                <a:cs typeface="Times New Roman" panose="02020603050405020304" pitchFamily="18" charset="0"/>
              </a:rPr>
              <a:t>оребренной</a:t>
            </a:r>
            <a:r>
              <a:rPr lang="ru-RU" b="1" dirty="0">
                <a:solidFill>
                  <a:srgbClr val="1F3864"/>
                </a:solidFill>
                <a:ea typeface="Times New Roman" panose="02020603050405020304" pitchFamily="18" charset="0"/>
                <a:cs typeface="Times New Roman" panose="02020603050405020304" pitchFamily="18" charset="0"/>
              </a:rPr>
              <a:t> поверхности разрушало бы </a:t>
            </a:r>
            <a:r>
              <a:rPr lang="ru-RU" b="1" dirty="0" smtClean="0">
                <a:solidFill>
                  <a:srgbClr val="1F3864"/>
                </a:solidFill>
                <a:ea typeface="Times New Roman" panose="02020603050405020304" pitchFamily="18" charset="0"/>
                <a:cs typeface="Times New Roman" panose="02020603050405020304" pitchFamily="18" charset="0"/>
              </a:rPr>
              <a:t>ребра. </a:t>
            </a:r>
            <a:r>
              <a:rPr lang="ru-RU" b="1" dirty="0">
                <a:solidFill>
                  <a:srgbClr val="1F3864"/>
                </a:solidFill>
                <a:ea typeface="Times New Roman" panose="02020603050405020304" pitchFamily="18" charset="0"/>
                <a:cs typeface="Times New Roman" panose="02020603050405020304" pitchFamily="18" charset="0"/>
              </a:rPr>
              <a:t>Поэтому производители тепловых насосов устанавливают или применяют теплообменники </a:t>
            </a:r>
            <a:r>
              <a:rPr lang="ru-RU" b="1" dirty="0" err="1">
                <a:solidFill>
                  <a:srgbClr val="1F3864"/>
                </a:solidFill>
                <a:ea typeface="Times New Roman" panose="02020603050405020304" pitchFamily="18" charset="0"/>
                <a:cs typeface="Times New Roman" panose="02020603050405020304" pitchFamily="18" charset="0"/>
              </a:rPr>
              <a:t>Cu-Al</a:t>
            </a:r>
            <a:r>
              <a:rPr lang="ru-RU" b="1" dirty="0">
                <a:solidFill>
                  <a:srgbClr val="1F3864"/>
                </a:solidFill>
                <a:ea typeface="Times New Roman" panose="02020603050405020304" pitchFamily="18" charset="0"/>
                <a:cs typeface="Times New Roman" panose="02020603050405020304" pitchFamily="18" charset="0"/>
              </a:rPr>
              <a:t>, которые </a:t>
            </a:r>
            <a:r>
              <a:rPr lang="ru-RU" b="1" dirty="0" smtClean="0">
                <a:solidFill>
                  <a:srgbClr val="1F3864"/>
                </a:solidFill>
                <a:ea typeface="Times New Roman" panose="02020603050405020304" pitchFamily="18" charset="0"/>
                <a:cs typeface="Times New Roman" panose="02020603050405020304" pitchFamily="18" charset="0"/>
              </a:rPr>
              <a:t>больше </a:t>
            </a:r>
            <a:r>
              <a:rPr lang="ru-RU" b="1" dirty="0" err="1" smtClean="0">
                <a:solidFill>
                  <a:srgbClr val="1F3864"/>
                </a:solidFill>
                <a:ea typeface="Times New Roman" panose="02020603050405020304" pitchFamily="18" charset="0"/>
                <a:cs typeface="Times New Roman" panose="02020603050405020304" pitchFamily="18" charset="0"/>
              </a:rPr>
              <a:t>масогабаритным</a:t>
            </a:r>
            <a:r>
              <a:rPr lang="ru-RU" b="1" dirty="0" smtClean="0">
                <a:solidFill>
                  <a:srgbClr val="1F3864"/>
                </a:solidFill>
                <a:ea typeface="Times New Roman" panose="02020603050405020304" pitchFamily="18" charset="0"/>
                <a:cs typeface="Times New Roman" panose="02020603050405020304" pitchFamily="18" charset="0"/>
              </a:rPr>
              <a:t> характеристикам </a:t>
            </a:r>
            <a:r>
              <a:rPr lang="ru-RU" b="1" dirty="0">
                <a:solidFill>
                  <a:srgbClr val="1F3864"/>
                </a:solidFill>
                <a:ea typeface="Times New Roman" panose="02020603050405020304" pitchFamily="18" charset="0"/>
                <a:cs typeface="Times New Roman" panose="02020603050405020304" pitchFamily="18" charset="0"/>
              </a:rPr>
              <a:t>и </a:t>
            </a:r>
            <a:r>
              <a:rPr lang="ru-RU" b="1" dirty="0" smtClean="0">
                <a:solidFill>
                  <a:srgbClr val="1F3864"/>
                </a:solidFill>
                <a:ea typeface="Times New Roman" panose="02020603050405020304" pitchFamily="18" charset="0"/>
                <a:cs typeface="Times New Roman" panose="02020603050405020304" pitchFamily="18" charset="0"/>
              </a:rPr>
              <a:t>требуется больше пропана для заправки.</a:t>
            </a:r>
            <a:endParaRPr lang="ru-RU" b="1" dirty="0">
              <a:solidFill>
                <a:srgbClr val="1F3864"/>
              </a:solidFill>
              <a:ea typeface="Times New Roman" panose="02020603050405020304" pitchFamily="18" charset="0"/>
              <a:cs typeface="Times New Roman" panose="02020603050405020304" pitchFamily="18" charset="0"/>
            </a:endParaRPr>
          </a:p>
          <a:p>
            <a:pPr algn="just">
              <a:lnSpc>
                <a:spcPct val="150000"/>
              </a:lnSpc>
              <a:spcAft>
                <a:spcPts val="1200"/>
              </a:spcAft>
            </a:pPr>
            <a:r>
              <a:rPr lang="ru-RU" b="1" dirty="0">
                <a:solidFill>
                  <a:srgbClr val="1F3864"/>
                </a:solidFill>
                <a:ea typeface="Times New Roman" panose="02020603050405020304" pitchFamily="18" charset="0"/>
                <a:cs typeface="Times New Roman" panose="02020603050405020304" pitchFamily="18" charset="0"/>
              </a:rPr>
              <a:t>Чтобы обеспечить требуемую температуру воды в зимний период работы теплового насоса, система должна работать при более высоких давлениях конденсации (до 20 бар), и, следовательно, вероятность утечки выше.</a:t>
            </a:r>
          </a:p>
          <a:p>
            <a:pPr algn="just">
              <a:lnSpc>
                <a:spcPct val="150000"/>
              </a:lnSpc>
              <a:spcAft>
                <a:spcPts val="1200"/>
              </a:spcAft>
            </a:pPr>
            <a:r>
              <a:rPr lang="ru-RU" b="1" dirty="0">
                <a:solidFill>
                  <a:srgbClr val="1F3864"/>
                </a:solidFill>
                <a:ea typeface="Times New Roman" panose="02020603050405020304" pitchFamily="18" charset="0"/>
                <a:cs typeface="Times New Roman" panose="02020603050405020304" pitchFamily="18" charset="0"/>
              </a:rPr>
              <a:t>При температуре наружного воздуха 40 ° C давление конденсации </a:t>
            </a:r>
            <a:r>
              <a:rPr lang="ru-RU" b="1" dirty="0" smtClean="0">
                <a:solidFill>
                  <a:srgbClr val="1F3864"/>
                </a:solidFill>
                <a:ea typeface="Times New Roman" panose="02020603050405020304" pitchFamily="18" charset="0"/>
                <a:cs typeface="Times New Roman" panose="02020603050405020304" pitchFamily="18" charset="0"/>
              </a:rPr>
              <a:t> </a:t>
            </a:r>
            <a:r>
              <a:rPr lang="ru-RU" b="1" dirty="0">
                <a:solidFill>
                  <a:srgbClr val="1F3864"/>
                </a:solidFill>
                <a:ea typeface="Times New Roman" panose="02020603050405020304" pitchFamily="18" charset="0"/>
                <a:cs typeface="Times New Roman" panose="02020603050405020304" pitchFamily="18" charset="0"/>
              </a:rPr>
              <a:t>до 20 бар.</a:t>
            </a:r>
          </a:p>
          <a:p>
            <a:pPr algn="just">
              <a:lnSpc>
                <a:spcPct val="150000"/>
              </a:lnSpc>
              <a:spcAft>
                <a:spcPts val="1200"/>
              </a:spcAft>
            </a:pPr>
            <a:r>
              <a:rPr lang="ru-RU" b="1" dirty="0">
                <a:solidFill>
                  <a:srgbClr val="1F3864"/>
                </a:solidFill>
                <a:ea typeface="Times New Roman" panose="02020603050405020304" pitchFamily="18" charset="0"/>
                <a:cs typeface="Times New Roman" panose="02020603050405020304" pitchFamily="18" charset="0"/>
              </a:rPr>
              <a:t>По этой причине и из-за большего </a:t>
            </a:r>
            <a:r>
              <a:rPr lang="ru-RU" b="1" dirty="0" smtClean="0">
                <a:solidFill>
                  <a:srgbClr val="1F3864"/>
                </a:solidFill>
                <a:ea typeface="Times New Roman" panose="02020603050405020304" pitchFamily="18" charset="0"/>
                <a:cs typeface="Times New Roman" panose="02020603050405020304" pitchFamily="18" charset="0"/>
              </a:rPr>
              <a:t>количества заправки х/а </a:t>
            </a:r>
            <a:r>
              <a:rPr lang="ru-RU" b="1" dirty="0">
                <a:solidFill>
                  <a:srgbClr val="1F3864"/>
                </a:solidFill>
                <a:ea typeface="Times New Roman" panose="02020603050405020304" pitchFamily="18" charset="0"/>
                <a:cs typeface="Times New Roman" panose="02020603050405020304" pitchFamily="18" charset="0"/>
              </a:rPr>
              <a:t>тепловые насосы и </a:t>
            </a:r>
            <a:r>
              <a:rPr lang="ru-RU" b="1" dirty="0" err="1">
                <a:solidFill>
                  <a:srgbClr val="1F3864"/>
                </a:solidFill>
                <a:ea typeface="Times New Roman" panose="02020603050405020304" pitchFamily="18" charset="0"/>
                <a:cs typeface="Times New Roman" panose="02020603050405020304" pitchFamily="18" charset="0"/>
              </a:rPr>
              <a:t>чиллеры</a:t>
            </a:r>
            <a:r>
              <a:rPr lang="ru-RU" b="1" dirty="0">
                <a:solidFill>
                  <a:srgbClr val="1F3864"/>
                </a:solidFill>
                <a:ea typeface="Times New Roman" panose="02020603050405020304" pitchFamily="18" charset="0"/>
                <a:cs typeface="Times New Roman" panose="02020603050405020304" pitchFamily="18" charset="0"/>
              </a:rPr>
              <a:t> должны устанавливаться на открытом воздухе, в охраняемой зоне без оборудования, которое может быть источником воспламенения, и с ограниченным доступом для несанкционированного персонала. Кроме того, оборудование должно быть заземлено, чтобы исключить статическое электричество.</a:t>
            </a: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46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19</a:t>
            </a:fld>
            <a:endParaRPr lang="en-US" sz="1800" dirty="0">
              <a:solidFill>
                <a:schemeClr val="accent1">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698" y="-2"/>
            <a:ext cx="9144000" cy="6858000"/>
          </a:xfrm>
          <a:prstGeom prst="rect">
            <a:avLst/>
          </a:prstGeom>
        </p:spPr>
      </p:pic>
      <p:sp>
        <p:nvSpPr>
          <p:cNvPr id="7" name="TextBox 6"/>
          <p:cNvSpPr txBox="1"/>
          <p:nvPr/>
        </p:nvSpPr>
        <p:spPr>
          <a:xfrm>
            <a:off x="2318086" y="915423"/>
            <a:ext cx="1507957" cy="369332"/>
          </a:xfrm>
          <a:prstGeom prst="rect">
            <a:avLst/>
          </a:prstGeom>
          <a:solidFill>
            <a:schemeClr val="accent4">
              <a:lumMod val="20000"/>
              <a:lumOff val="80000"/>
            </a:schemeClr>
          </a:solidFill>
        </p:spPr>
        <p:txBody>
          <a:bodyPr wrap="square" rtlCol="0">
            <a:spAutoFit/>
          </a:bodyPr>
          <a:lstStyle/>
          <a:p>
            <a:pPr algn="ctr"/>
            <a:r>
              <a:rPr lang="sr-Latn-RS" b="1" dirty="0" err="1"/>
              <a:t>HEAT</a:t>
            </a:r>
            <a:r>
              <a:rPr lang="sr-Latn-RS" b="1" dirty="0"/>
              <a:t> </a:t>
            </a:r>
            <a:r>
              <a:rPr lang="sr-Latn-RS" b="1" dirty="0" err="1"/>
              <a:t>PUMPS</a:t>
            </a:r>
            <a:endParaRPr lang="en-US" b="1" dirty="0"/>
          </a:p>
        </p:txBody>
      </p:sp>
      <p:sp>
        <p:nvSpPr>
          <p:cNvPr id="8" name="TextBox 7"/>
          <p:cNvSpPr txBox="1"/>
          <p:nvPr/>
        </p:nvSpPr>
        <p:spPr>
          <a:xfrm>
            <a:off x="6938212" y="1958524"/>
            <a:ext cx="1540042" cy="369332"/>
          </a:xfrm>
          <a:prstGeom prst="rect">
            <a:avLst/>
          </a:prstGeom>
          <a:solidFill>
            <a:schemeClr val="accent4">
              <a:lumMod val="20000"/>
              <a:lumOff val="80000"/>
            </a:schemeClr>
          </a:solidFill>
        </p:spPr>
        <p:txBody>
          <a:bodyPr wrap="square" rtlCol="0">
            <a:spAutoFit/>
          </a:bodyPr>
          <a:lstStyle/>
          <a:p>
            <a:pPr algn="ctr"/>
            <a:r>
              <a:rPr lang="sr-Latn-RS" b="1" dirty="0" err="1"/>
              <a:t>DRY</a:t>
            </a:r>
            <a:r>
              <a:rPr lang="sr-Latn-RS" dirty="0"/>
              <a:t> </a:t>
            </a:r>
            <a:r>
              <a:rPr lang="sr-Latn-RS" b="1" dirty="0" err="1"/>
              <a:t>COOLERS</a:t>
            </a:r>
            <a:endParaRPr lang="en-US" b="1" dirty="0"/>
          </a:p>
        </p:txBody>
      </p:sp>
      <p:pic>
        <p:nvPicPr>
          <p:cNvPr id="3" name="Picture 2"/>
          <p:cNvPicPr>
            <a:picLocks noChangeAspect="1"/>
          </p:cNvPicPr>
          <p:nvPr/>
        </p:nvPicPr>
        <p:blipFill>
          <a:blip r:embed="rId3"/>
          <a:stretch>
            <a:fillRect/>
          </a:stretch>
        </p:blipFill>
        <p:spPr>
          <a:xfrm>
            <a:off x="8188743" y="250296"/>
            <a:ext cx="1990725" cy="1085850"/>
          </a:xfrm>
          <a:prstGeom prst="rect">
            <a:avLst/>
          </a:prstGeom>
          <a:ln>
            <a:solidFill>
              <a:srgbClr val="FF0000"/>
            </a:solidFill>
          </a:ln>
        </p:spPr>
      </p:pic>
    </p:spTree>
    <p:extLst>
      <p:ext uri="{BB962C8B-B14F-4D97-AF65-F5344CB8AC3E}">
        <p14:creationId xmlns:p14="http://schemas.microsoft.com/office/powerpoint/2010/main" val="201865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r>
              <a:rPr lang="ru-RU" sz="2400" b="1" dirty="0">
                <a:solidFill>
                  <a:srgbClr val="1F3864"/>
                </a:solidFill>
                <a:ea typeface="Times New Roman" panose="02020603050405020304" pitchFamily="18" charset="0"/>
                <a:cs typeface="Times New Roman" panose="02020603050405020304" pitchFamily="18" charset="0"/>
              </a:rPr>
              <a:t>Торговое холодильное оборудование</a:t>
            </a:r>
            <a:r>
              <a:rPr lang="en-GB" sz="2400" b="1" dirty="0">
                <a:solidFill>
                  <a:srgbClr val="1F3864"/>
                </a:solidFill>
                <a:ea typeface="Times New Roman" panose="02020603050405020304" pitchFamily="18" charset="0"/>
                <a:cs typeface="Times New Roman" panose="02020603050405020304" pitchFamily="18" charset="0"/>
              </a:rPr>
              <a:t>: </a:t>
            </a:r>
            <a:r>
              <a:rPr lang="sr-Latn-RS" sz="2400" b="1" dirty="0">
                <a:solidFill>
                  <a:srgbClr val="1F3864"/>
                </a:solidFill>
                <a:ea typeface="Times New Roman" panose="02020603050405020304" pitchFamily="18" charset="0"/>
                <a:cs typeface="Times New Roman" panose="02020603050405020304" pitchFamily="18" charset="0"/>
              </a:rPr>
              <a:t> </a:t>
            </a:r>
            <a:r>
              <a:rPr lang="ru-RU" sz="2400" b="1" dirty="0">
                <a:solidFill>
                  <a:srgbClr val="1F3864"/>
                </a:solidFill>
                <a:ea typeface="Times New Roman" panose="02020603050405020304" pitchFamily="18" charset="0"/>
                <a:cs typeface="Times New Roman" panose="02020603050405020304" pitchFamily="18" charset="0"/>
              </a:rPr>
              <a:t>Пропан </a:t>
            </a:r>
            <a:r>
              <a:rPr lang="en-GB" sz="2400" b="1" dirty="0">
                <a:solidFill>
                  <a:srgbClr val="1F3864"/>
                </a:solidFill>
                <a:ea typeface="Times New Roman" panose="02020603050405020304" pitchFamily="18" charset="0"/>
                <a:cs typeface="Times New Roman" panose="02020603050405020304" pitchFamily="18" charset="0"/>
              </a:rPr>
              <a:t>R290, </a:t>
            </a:r>
            <a:r>
              <a:rPr lang="ru-RU" sz="2400" b="1" dirty="0">
                <a:solidFill>
                  <a:srgbClr val="1F3864"/>
                </a:solidFill>
                <a:ea typeface="Times New Roman" panose="02020603050405020304" pitchFamily="18" charset="0"/>
                <a:cs typeface="Times New Roman" panose="02020603050405020304" pitchFamily="18" charset="0"/>
              </a:rPr>
              <a:t>воздух</a:t>
            </a:r>
            <a:r>
              <a:rPr lang="en-GB" sz="2400" b="1" dirty="0">
                <a:solidFill>
                  <a:srgbClr val="1F3864"/>
                </a:solidFill>
                <a:ea typeface="Times New Roman" panose="02020603050405020304" pitchFamily="18" charset="0"/>
                <a:cs typeface="Times New Roman" panose="02020603050405020304" pitchFamily="18" charset="0"/>
              </a:rPr>
              <a:t>/</a:t>
            </a:r>
            <a:r>
              <a:rPr lang="ru-RU" sz="2400" b="1" dirty="0">
                <a:solidFill>
                  <a:srgbClr val="1F3864"/>
                </a:solidFill>
                <a:ea typeface="Times New Roman" panose="02020603050405020304" pitchFamily="18" charset="0"/>
                <a:cs typeface="Times New Roman" panose="02020603050405020304" pitchFamily="18" charset="0"/>
              </a:rPr>
              <a:t>вода ТН</a:t>
            </a:r>
            <a:r>
              <a:rPr lang="en-GB" sz="2400" b="1" dirty="0">
                <a:solidFill>
                  <a:srgbClr val="1F3864"/>
                </a:solidFill>
                <a:ea typeface="Times New Roman" panose="02020603050405020304" pitchFamily="18" charset="0"/>
                <a:cs typeface="Times New Roman" panose="02020603050405020304" pitchFamily="18" charset="0"/>
              </a:rPr>
              <a:t>, </a:t>
            </a:r>
            <a:r>
              <a:rPr lang="ru-RU" sz="2400" b="1" dirty="0">
                <a:solidFill>
                  <a:srgbClr val="1F3864"/>
                </a:solidFill>
                <a:ea typeface="Times New Roman" panose="02020603050405020304" pitchFamily="18" charset="0"/>
                <a:cs typeface="Times New Roman" panose="02020603050405020304" pitchFamily="18" charset="0"/>
              </a:rPr>
              <a:t>воздух</a:t>
            </a:r>
            <a:r>
              <a:rPr lang="en-GB" sz="2400" b="1" dirty="0">
                <a:solidFill>
                  <a:srgbClr val="1F3864"/>
                </a:solidFill>
                <a:ea typeface="Times New Roman" panose="02020603050405020304" pitchFamily="18" charset="0"/>
                <a:cs typeface="Times New Roman" panose="02020603050405020304" pitchFamily="18" charset="0"/>
              </a:rPr>
              <a:t>/</a:t>
            </a:r>
            <a:r>
              <a:rPr lang="ru-RU" sz="2400" b="1" dirty="0">
                <a:solidFill>
                  <a:srgbClr val="1F3864"/>
                </a:solidFill>
                <a:ea typeface="Times New Roman" panose="02020603050405020304" pitchFamily="18" charset="0"/>
                <a:cs typeface="Times New Roman" panose="02020603050405020304" pitchFamily="18" charset="0"/>
              </a:rPr>
              <a:t>воздух</a:t>
            </a:r>
            <a:r>
              <a:rPr lang="en-GB" sz="2400" b="1" dirty="0">
                <a:solidFill>
                  <a:srgbClr val="1F3864"/>
                </a:solidFill>
                <a:ea typeface="Times New Roman" panose="02020603050405020304" pitchFamily="18" charset="0"/>
                <a:cs typeface="Times New Roman" panose="02020603050405020304" pitchFamily="18" charset="0"/>
              </a:rPr>
              <a:t> </a:t>
            </a:r>
            <a:r>
              <a:rPr lang="ru-RU" sz="2400" b="1" dirty="0" err="1">
                <a:solidFill>
                  <a:srgbClr val="1F3864"/>
                </a:solidFill>
                <a:ea typeface="Times New Roman" panose="02020603050405020304" pitchFamily="18" charset="0"/>
                <a:cs typeface="Times New Roman" panose="02020603050405020304" pitchFamily="18" charset="0"/>
              </a:rPr>
              <a:t>чиллер</a:t>
            </a:r>
            <a:r>
              <a:rPr lang="en-GB" sz="2400" b="1" dirty="0">
                <a:solidFill>
                  <a:srgbClr val="1F3864"/>
                </a:solidFill>
                <a:ea typeface="Times New Roman" panose="02020603050405020304" pitchFamily="18" charset="0"/>
                <a:cs typeface="Times New Roman" panose="02020603050405020304" pitchFamily="18" charset="0"/>
              </a:rPr>
              <a:t>, </a:t>
            </a:r>
            <a:r>
              <a:rPr lang="ru-RU" sz="2400" b="1" dirty="0">
                <a:solidFill>
                  <a:srgbClr val="1F3864"/>
                </a:solidFill>
                <a:ea typeface="Times New Roman" panose="02020603050405020304" pitchFamily="18" charset="0"/>
                <a:cs typeface="Times New Roman" panose="02020603050405020304" pitchFamily="18" charset="0"/>
              </a:rPr>
              <a:t>автономные витрины</a:t>
            </a:r>
            <a:r>
              <a:rPr lang="en-GB" sz="2400" b="1" dirty="0">
                <a:solidFill>
                  <a:srgbClr val="1F3864"/>
                </a:solidFill>
                <a:ea typeface="Times New Roman" panose="02020603050405020304" pitchFamily="18" charset="0"/>
                <a:cs typeface="Times New Roman" panose="02020603050405020304" pitchFamily="18" charset="0"/>
              </a:rPr>
              <a:t> </a:t>
            </a:r>
            <a:r>
              <a:rPr lang="sr-Latn-RS" sz="2400" b="1" dirty="0">
                <a:solidFill>
                  <a:srgbClr val="1F3864"/>
                </a:solidFill>
                <a:ea typeface="Times New Roman" panose="02020603050405020304" pitchFamily="18" charset="0"/>
                <a:cs typeface="Times New Roman" panose="02020603050405020304" pitchFamily="18" charset="0"/>
              </a:rPr>
              <a:t> </a:t>
            </a:r>
            <a:r>
              <a:rPr lang="ru-RU" sz="2400" b="1" dirty="0">
                <a:solidFill>
                  <a:srgbClr val="1F3864"/>
                </a:solidFill>
                <a:ea typeface="Times New Roman" panose="02020603050405020304" pitchFamily="18" charset="0"/>
                <a:cs typeface="Times New Roman" panose="02020603050405020304" pitchFamily="18" charset="0"/>
              </a:rPr>
              <a:t>и автономные моноблочные холодильные агрегаты</a:t>
            </a:r>
            <a:r>
              <a:rPr lang="en-US" sz="2400" dirty="0">
                <a:ea typeface="Times New Roman" panose="02020603050405020304" pitchFamily="18" charset="0"/>
                <a:cs typeface="Times New Roman" panose="02020603050405020304" pitchFamily="18" charset="0"/>
              </a:rPr>
              <a:t/>
            </a:r>
            <a:br>
              <a:rPr lang="en-US" sz="2400" dirty="0">
                <a:ea typeface="Times New Roman" panose="02020603050405020304" pitchFamily="18" charset="0"/>
                <a:cs typeface="Times New Roman" panose="02020603050405020304" pitchFamily="18" charset="0"/>
              </a:rPr>
            </a:br>
            <a:endParaRPr lang="en-US" sz="2200" dirty="0">
              <a:latin typeface="+mn-lt"/>
            </a:endParaRPr>
          </a:p>
        </p:txBody>
      </p:sp>
      <p:pic>
        <p:nvPicPr>
          <p:cNvPr id="9" name="Picture 8"/>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942"/>
                    </a14:imgEffect>
                    <a14:imgEffect>
                      <a14:saturation sat="33000"/>
                    </a14:imgEffect>
                  </a14:imgLayer>
                </a14:imgProps>
              </a:ext>
            </a:extLst>
          </a:blip>
          <a:stretch>
            <a:fillRect/>
          </a:stretch>
        </p:blipFill>
        <p:spPr>
          <a:xfrm>
            <a:off x="3618690" y="2379185"/>
            <a:ext cx="4954621" cy="3483302"/>
          </a:xfrm>
          <a:prstGeom prst="rect">
            <a:avLst/>
          </a:prstGeom>
          <a:ln>
            <a:solidFill>
              <a:srgbClr val="C00000"/>
            </a:solidFill>
          </a:ln>
        </p:spPr>
      </p:pic>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4" name="Rectangle 3"/>
          <p:cNvSpPr/>
          <p:nvPr/>
        </p:nvSpPr>
        <p:spPr>
          <a:xfrm>
            <a:off x="361544" y="2689675"/>
            <a:ext cx="11468913" cy="2862322"/>
          </a:xfrm>
          <a:prstGeom prst="rect">
            <a:avLst/>
          </a:prstGeom>
          <a:noFill/>
        </p:spPr>
        <p:txBody>
          <a:bodyPr wrap="square">
            <a:normAutofit fontScale="77500" lnSpcReduction="20000"/>
          </a:bodyPr>
          <a:lstStyle/>
          <a:p>
            <a:pPr marL="342900" indent="-342900">
              <a:lnSpc>
                <a:spcPct val="150000"/>
              </a:lnSpc>
              <a:spcAft>
                <a:spcPts val="0"/>
              </a:spcAft>
              <a:buFont typeface="Wingdings" panose="05000000000000000000" pitchFamily="2" charset="2"/>
              <a:buChar char="q"/>
            </a:pPr>
            <a:r>
              <a:rPr lang="ru-RU" sz="2200" dirty="0">
                <a:solidFill>
                  <a:srgbClr val="1F3864"/>
                </a:solidFill>
                <a:ea typeface="Calibri" panose="020F0502020204030204" pitchFamily="34" charset="0"/>
                <a:cs typeface="Times New Roman" panose="02020603050405020304" pitchFamily="18" charset="0"/>
              </a:rPr>
              <a:t>В </a:t>
            </a:r>
            <a:r>
              <a:rPr lang="ru-RU" sz="2200" dirty="0" smtClean="0">
                <a:solidFill>
                  <a:srgbClr val="1F3864"/>
                </a:solidFill>
                <a:ea typeface="Calibri" panose="020F0502020204030204" pitchFamily="34" charset="0"/>
                <a:cs typeface="Times New Roman" panose="02020603050405020304" pitchFamily="18" charset="0"/>
              </a:rPr>
              <a:t>презентации </a:t>
            </a:r>
            <a:r>
              <a:rPr lang="ru-RU" sz="2200" dirty="0">
                <a:solidFill>
                  <a:srgbClr val="1F3864"/>
                </a:solidFill>
                <a:ea typeface="Calibri" panose="020F0502020204030204" pitchFamily="34" charset="0"/>
                <a:cs typeface="Times New Roman" panose="02020603050405020304" pitchFamily="18" charset="0"/>
              </a:rPr>
              <a:t>должны быть представлены рекомендации по безопасному использованию пропана в системах охлаждения и кондиционирования воздуха до введения нового необходимого законодательства</a:t>
            </a:r>
            <a:r>
              <a:rPr lang="en-GB" sz="2200" dirty="0" smtClean="0">
                <a:solidFill>
                  <a:srgbClr val="1F3864"/>
                </a:solidFill>
                <a:ea typeface="Calibri" panose="020F0502020204030204" pitchFamily="34" charset="0"/>
                <a:cs typeface="Times New Roman" panose="02020603050405020304" pitchFamily="18" charset="0"/>
              </a:rPr>
              <a:t>.</a:t>
            </a:r>
            <a:endParaRPr lang="en-US" sz="2200" dirty="0">
              <a:ea typeface="Times New Roman" panose="02020603050405020304" pitchFamily="18" charset="0"/>
              <a:cs typeface="Times New Roman" panose="02020603050405020304" pitchFamily="18" charset="0"/>
            </a:endParaRPr>
          </a:p>
          <a:p>
            <a:pPr>
              <a:lnSpc>
                <a:spcPct val="150000"/>
              </a:lnSpc>
              <a:spcAft>
                <a:spcPts val="0"/>
              </a:spcAft>
            </a:pPr>
            <a:r>
              <a:rPr lang="en-GB" sz="2200" dirty="0">
                <a:solidFill>
                  <a:srgbClr val="1F3864"/>
                </a:solidFill>
                <a:ea typeface="Calibri" panose="020F0502020204030204" pitchFamily="34" charset="0"/>
                <a:cs typeface="Times New Roman" panose="02020603050405020304" pitchFamily="18" charset="0"/>
              </a:rPr>
              <a:t> </a:t>
            </a:r>
            <a:endParaRPr lang="sr-Latn-RS" sz="2200" dirty="0">
              <a:solidFill>
                <a:srgbClr val="1F3864"/>
              </a:solidFill>
              <a:ea typeface="Calibri" panose="020F0502020204030204" pitchFamily="34" charset="0"/>
              <a:cs typeface="Times New Roman" panose="02020603050405020304" pitchFamily="18" charset="0"/>
            </a:endParaRPr>
          </a:p>
          <a:p>
            <a:pPr>
              <a:lnSpc>
                <a:spcPct val="150000"/>
              </a:lnSpc>
              <a:spcAft>
                <a:spcPts val="0"/>
              </a:spcAft>
            </a:pPr>
            <a:endParaRPr lang="en-US" sz="2000" dirty="0">
              <a:ea typeface="Times New Roman" panose="02020603050405020304" pitchFamily="18" charset="0"/>
              <a:cs typeface="Times New Roman" panose="02020603050405020304" pitchFamily="18" charset="0"/>
            </a:endParaRPr>
          </a:p>
          <a:p>
            <a:pPr marL="342900" indent="-342900">
              <a:lnSpc>
                <a:spcPct val="150000"/>
              </a:lnSpc>
              <a:spcAft>
                <a:spcPts val="600"/>
              </a:spcAft>
              <a:buFont typeface="Wingdings" panose="05000000000000000000" pitchFamily="2" charset="2"/>
              <a:buChar char="q"/>
            </a:pPr>
            <a:r>
              <a:rPr lang="ru-RU" sz="2200" dirty="0">
                <a:solidFill>
                  <a:srgbClr val="1F3864"/>
                </a:solidFill>
                <a:ea typeface="Times New Roman" panose="02020603050405020304" pitchFamily="18" charset="0"/>
                <a:cs typeface="Times New Roman" panose="02020603050405020304" pitchFamily="18" charset="0"/>
              </a:rPr>
              <a:t>Вопрос заключается в том, как управлять рисками для здоровья и безопасности, связанными с проектированием, изготовлением, установкой, использованием и обслуживанием холодильного оборудования и оборудования для кондиционирования воздуха с легковоспламеняющимися хладагентами.</a:t>
            </a:r>
            <a:endParaRPr lang="en-US" sz="2200" dirty="0">
              <a:effectLst/>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2</a:t>
            </a:fld>
            <a:endParaRPr lang="en-US" sz="1800" dirty="0">
              <a:solidFill>
                <a:schemeClr val="accent1">
                  <a:lumMod val="50000"/>
                </a:schemeClr>
              </a:solidFill>
            </a:endParaRPr>
          </a:p>
        </p:txBody>
      </p:sp>
    </p:spTree>
    <p:extLst>
      <p:ext uri="{BB962C8B-B14F-4D97-AF65-F5344CB8AC3E}">
        <p14:creationId xmlns:p14="http://schemas.microsoft.com/office/powerpoint/2010/main" val="67684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20</a:t>
            </a:fld>
            <a:endParaRPr lang="en-US" sz="1800" dirty="0">
              <a:solidFill>
                <a:schemeClr val="accent1">
                  <a:lumMod val="50000"/>
                </a:schemeClr>
              </a:solidFill>
            </a:endParaRPr>
          </a:p>
        </p:txBody>
      </p:sp>
      <p:pic>
        <p:nvPicPr>
          <p:cNvPr id="4" name="Picture 3"/>
          <p:cNvPicPr>
            <a:picLocks noChangeAspect="1"/>
          </p:cNvPicPr>
          <p:nvPr/>
        </p:nvPicPr>
        <p:blipFill>
          <a:blip r:embed="rId2"/>
          <a:stretch>
            <a:fillRect/>
          </a:stretch>
        </p:blipFill>
        <p:spPr>
          <a:xfrm>
            <a:off x="760206" y="87550"/>
            <a:ext cx="5264776" cy="6781093"/>
          </a:xfrm>
          <a:prstGeom prst="rect">
            <a:avLst/>
          </a:prstGeom>
        </p:spPr>
      </p:pic>
      <p:pic>
        <p:nvPicPr>
          <p:cNvPr id="6" name="Picture 5"/>
          <p:cNvPicPr>
            <a:picLocks noChangeAspect="1"/>
          </p:cNvPicPr>
          <p:nvPr/>
        </p:nvPicPr>
        <p:blipFill>
          <a:blip r:embed="rId3"/>
          <a:stretch>
            <a:fillRect/>
          </a:stretch>
        </p:blipFill>
        <p:spPr>
          <a:xfrm>
            <a:off x="6253101" y="121141"/>
            <a:ext cx="4797992" cy="6736858"/>
          </a:xfrm>
          <a:prstGeom prst="rect">
            <a:avLst/>
          </a:prstGeom>
        </p:spPr>
      </p:pic>
      <p:sp>
        <p:nvSpPr>
          <p:cNvPr id="7" name="TextBox 6"/>
          <p:cNvSpPr txBox="1"/>
          <p:nvPr/>
        </p:nvSpPr>
        <p:spPr>
          <a:xfrm>
            <a:off x="6842987" y="4698460"/>
            <a:ext cx="3774332" cy="954107"/>
          </a:xfrm>
          <a:prstGeom prst="rect">
            <a:avLst/>
          </a:prstGeom>
          <a:noFill/>
          <a:ln>
            <a:solidFill>
              <a:srgbClr val="FF0000"/>
            </a:solidFill>
          </a:ln>
        </p:spPr>
        <p:txBody>
          <a:bodyPr wrap="square" rtlCol="0">
            <a:spAutoFit/>
          </a:bodyPr>
          <a:lstStyle/>
          <a:p>
            <a:r>
              <a:rPr lang="ru-RU" sz="2800" b="1" dirty="0" smtClean="0">
                <a:solidFill>
                  <a:schemeClr val="accent1">
                    <a:lumMod val="50000"/>
                  </a:schemeClr>
                </a:solidFill>
              </a:rPr>
              <a:t>Технические характеристики ТН</a:t>
            </a:r>
            <a:endParaRPr lang="en-US" sz="2800" dirty="0">
              <a:solidFill>
                <a:schemeClr val="accent1">
                  <a:lumMod val="50000"/>
                </a:schemeClr>
              </a:solidFill>
            </a:endParaRPr>
          </a:p>
        </p:txBody>
      </p:sp>
      <p:sp>
        <p:nvSpPr>
          <p:cNvPr id="3" name="Rectangle 2"/>
          <p:cNvSpPr/>
          <p:nvPr/>
        </p:nvSpPr>
        <p:spPr>
          <a:xfrm>
            <a:off x="6431137" y="5995630"/>
            <a:ext cx="4838782" cy="463075"/>
          </a:xfrm>
          <a:prstGeom prst="rect">
            <a:avLst/>
          </a:prstGeom>
        </p:spPr>
        <p:txBody>
          <a:bodyPr wrap="square">
            <a:spAutoFit/>
          </a:bodyPr>
          <a:lstStyle/>
          <a:p>
            <a:pPr>
              <a:lnSpc>
                <a:spcPct val="150000"/>
              </a:lnSpc>
              <a:spcAft>
                <a:spcPts val="600"/>
              </a:spcAft>
            </a:pPr>
            <a:r>
              <a:rPr lang="ru-RU" dirty="0" smtClean="0">
                <a:solidFill>
                  <a:srgbClr val="1F3864"/>
                </a:solidFill>
                <a:latin typeface="Arial" panose="020B0604020202020204" pitchFamily="34" charset="0"/>
                <a:ea typeface="Times New Roman" panose="02020603050405020304" pitchFamily="18" charset="0"/>
                <a:cs typeface="Times New Roman" panose="02020603050405020304" pitchFamily="18" charset="0"/>
              </a:rPr>
              <a:t>В интернете документа нет</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54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21</a:t>
            </a:fld>
            <a:endParaRPr lang="en-US" sz="1800" dirty="0">
              <a:solidFill>
                <a:schemeClr val="accent1">
                  <a:lumMod val="50000"/>
                </a:schemeClr>
              </a:solidFill>
            </a:endParaRPr>
          </a:p>
        </p:txBody>
      </p:sp>
      <p:pic>
        <p:nvPicPr>
          <p:cNvPr id="4" name="Picture 3"/>
          <p:cNvPicPr>
            <a:picLocks noChangeAspect="1"/>
          </p:cNvPicPr>
          <p:nvPr/>
        </p:nvPicPr>
        <p:blipFill>
          <a:blip r:embed="rId2"/>
          <a:stretch>
            <a:fillRect/>
          </a:stretch>
        </p:blipFill>
        <p:spPr>
          <a:xfrm>
            <a:off x="515700" y="47666"/>
            <a:ext cx="10837334" cy="6762667"/>
          </a:xfrm>
          <a:prstGeom prst="rect">
            <a:avLst/>
          </a:prstGeom>
        </p:spPr>
      </p:pic>
    </p:spTree>
    <p:extLst>
      <p:ext uri="{BB962C8B-B14F-4D97-AF65-F5344CB8AC3E}">
        <p14:creationId xmlns:p14="http://schemas.microsoft.com/office/powerpoint/2010/main" val="737047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22</a:t>
            </a:fld>
            <a:endParaRPr lang="en-US" sz="1800" dirty="0">
              <a:solidFill>
                <a:schemeClr val="accent1">
                  <a:lumMod val="50000"/>
                </a:schemeClr>
              </a:solidFill>
            </a:endParaRPr>
          </a:p>
        </p:txBody>
      </p:sp>
      <p:pic>
        <p:nvPicPr>
          <p:cNvPr id="4" name="Picture 3"/>
          <p:cNvPicPr>
            <a:picLocks noChangeAspect="1"/>
          </p:cNvPicPr>
          <p:nvPr/>
        </p:nvPicPr>
        <p:blipFill>
          <a:blip r:embed="rId2"/>
          <a:stretch>
            <a:fillRect/>
          </a:stretch>
        </p:blipFill>
        <p:spPr>
          <a:xfrm>
            <a:off x="404194" y="695525"/>
            <a:ext cx="11060346" cy="5606677"/>
          </a:xfrm>
          <a:prstGeom prst="rect">
            <a:avLst/>
          </a:prstGeom>
        </p:spPr>
      </p:pic>
    </p:spTree>
    <p:extLst>
      <p:ext uri="{BB962C8B-B14F-4D97-AF65-F5344CB8AC3E}">
        <p14:creationId xmlns:p14="http://schemas.microsoft.com/office/powerpoint/2010/main" val="415274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23</a:t>
            </a:fld>
            <a:endParaRPr lang="en-US" sz="1800" dirty="0">
              <a:solidFill>
                <a:schemeClr val="accent1">
                  <a:lumMod val="50000"/>
                </a:schemeClr>
              </a:solidFill>
            </a:endParaRPr>
          </a:p>
        </p:txBody>
      </p:sp>
      <p:pic>
        <p:nvPicPr>
          <p:cNvPr id="6" name="Picture 5"/>
          <p:cNvPicPr>
            <a:picLocks noChangeAspect="1"/>
          </p:cNvPicPr>
          <p:nvPr/>
        </p:nvPicPr>
        <p:blipFill>
          <a:blip r:embed="rId2"/>
          <a:stretch>
            <a:fillRect/>
          </a:stretch>
        </p:blipFill>
        <p:spPr>
          <a:xfrm>
            <a:off x="370922" y="583657"/>
            <a:ext cx="11108297" cy="5690681"/>
          </a:xfrm>
          <a:prstGeom prst="rect">
            <a:avLst/>
          </a:prstGeom>
        </p:spPr>
      </p:pic>
    </p:spTree>
    <p:extLst>
      <p:ext uri="{BB962C8B-B14F-4D97-AF65-F5344CB8AC3E}">
        <p14:creationId xmlns:p14="http://schemas.microsoft.com/office/powerpoint/2010/main" val="212025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24</a:t>
            </a:fld>
            <a:endParaRPr lang="en-US" sz="1800" dirty="0">
              <a:solidFill>
                <a:schemeClr val="accent1">
                  <a:lumMod val="50000"/>
                </a:schemeClr>
              </a:solidFill>
            </a:endParaRPr>
          </a:p>
        </p:txBody>
      </p:sp>
      <p:sp>
        <p:nvSpPr>
          <p:cNvPr id="3" name="Rectangle 2"/>
          <p:cNvSpPr/>
          <p:nvPr/>
        </p:nvSpPr>
        <p:spPr>
          <a:xfrm>
            <a:off x="504911" y="223736"/>
            <a:ext cx="5362787" cy="589072"/>
          </a:xfrm>
          <a:prstGeom prst="rect">
            <a:avLst/>
          </a:prstGeom>
        </p:spPr>
        <p:txBody>
          <a:bodyPr wrap="square">
            <a:spAutoFit/>
          </a:bodyPr>
          <a:lstStyle/>
          <a:p>
            <a:pPr>
              <a:lnSpc>
                <a:spcPct val="150000"/>
              </a:lnSpc>
              <a:spcAft>
                <a:spcPts val="0"/>
              </a:spcAft>
            </a:pPr>
            <a:r>
              <a:rPr lang="ru-RU" sz="2400" b="1" dirty="0" smtClean="0">
                <a:solidFill>
                  <a:srgbClr val="1F3864"/>
                </a:solidFill>
                <a:ea typeface="Times New Roman" panose="02020603050405020304" pitchFamily="18" charset="0"/>
                <a:cs typeface="Times New Roman" panose="02020603050405020304" pitchFamily="18" charset="0"/>
              </a:rPr>
              <a:t>Технические характеристики ТН</a:t>
            </a:r>
            <a:endParaRPr lang="en-US" sz="2400" dirty="0">
              <a:effectLst/>
              <a:ea typeface="Times New Roman" panose="02020603050405020304" pitchFamily="18" charset="0"/>
              <a:cs typeface="Times New Roman" panose="02020603050405020304" pitchFamily="18" charset="0"/>
            </a:endParaRPr>
          </a:p>
        </p:txBody>
      </p:sp>
      <p:sp>
        <p:nvSpPr>
          <p:cNvPr id="4" name="Rectangle 3"/>
          <p:cNvSpPr/>
          <p:nvPr/>
        </p:nvSpPr>
        <p:spPr>
          <a:xfrm>
            <a:off x="504911" y="891988"/>
            <a:ext cx="10858912" cy="4869218"/>
          </a:xfrm>
          <a:prstGeom prst="rect">
            <a:avLst/>
          </a:prstGeom>
        </p:spPr>
        <p:txBody>
          <a:bodyPr wrap="square">
            <a:spAutoFit/>
          </a:bodyPr>
          <a:lstStyle/>
          <a:p>
            <a:pPr algn="just">
              <a:lnSpc>
                <a:spcPct val="150000"/>
              </a:lnSpc>
              <a:spcAft>
                <a:spcPts val="600"/>
              </a:spcAft>
            </a:pP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Представленная таблица взята из руководства (</a:t>
            </a:r>
            <a:r>
              <a:rPr lang="ru-RU" sz="1600" b="1" dirty="0" smtClean="0">
                <a:solidFill>
                  <a:srgbClr val="1F3864"/>
                </a:solidFill>
                <a:latin typeface="Arial" panose="020B0604020202020204" pitchFamily="34" charset="0"/>
                <a:ea typeface="Times New Roman" panose="02020603050405020304" pitchFamily="18" charset="0"/>
                <a:cs typeface="Times New Roman" panose="02020603050405020304" pitchFamily="18" charset="0"/>
              </a:rPr>
              <a:t>неполная). </a:t>
            </a: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Он также </a:t>
            </a:r>
            <a:r>
              <a:rPr lang="ru-RU" sz="1600" b="1" dirty="0" smtClean="0">
                <a:solidFill>
                  <a:srgbClr val="1F3864"/>
                </a:solidFill>
                <a:latin typeface="Arial" panose="020B0604020202020204" pitchFamily="34" charset="0"/>
                <a:ea typeface="Times New Roman" panose="02020603050405020304" pitchFamily="18" charset="0"/>
                <a:cs typeface="Times New Roman" panose="02020603050405020304" pitchFamily="18" charset="0"/>
              </a:rPr>
              <a:t>содержит </a:t>
            </a: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неточные </a:t>
            </a:r>
            <a:r>
              <a:rPr lang="ru-RU" sz="1600" b="1" dirty="0" smtClean="0">
                <a:solidFill>
                  <a:srgbClr val="1F3864"/>
                </a:solidFill>
                <a:latin typeface="Arial" panose="020B0604020202020204" pitchFamily="34" charset="0"/>
                <a:ea typeface="Times New Roman" panose="02020603050405020304" pitchFamily="18" charset="0"/>
                <a:cs typeface="Times New Roman" panose="02020603050405020304" pitchFamily="18" charset="0"/>
              </a:rPr>
              <a:t>или </a:t>
            </a: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нереальные данные.</a:t>
            </a:r>
          </a:p>
          <a:p>
            <a:pPr algn="just">
              <a:lnSpc>
                <a:spcPct val="150000"/>
              </a:lnSpc>
              <a:spcAft>
                <a:spcPts val="600"/>
              </a:spcAft>
            </a:pP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Это данные о сопротивлении потока воды (перепад давления) в пластинчатом теплообменнике.</a:t>
            </a:r>
          </a:p>
          <a:p>
            <a:pPr algn="just">
              <a:lnSpc>
                <a:spcPct val="150000"/>
              </a:lnSpc>
              <a:spcAft>
                <a:spcPts val="600"/>
              </a:spcAft>
            </a:pP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Для </a:t>
            </a:r>
            <a:r>
              <a:rPr lang="ru-RU" sz="1600" b="1" dirty="0" err="1">
                <a:solidFill>
                  <a:srgbClr val="1F3864"/>
                </a:solidFill>
                <a:latin typeface="Arial" panose="020B0604020202020204" pitchFamily="34" charset="0"/>
                <a:ea typeface="Times New Roman" panose="02020603050405020304" pitchFamily="18" charset="0"/>
                <a:cs typeface="Times New Roman" panose="02020603050405020304" pitchFamily="18" charset="0"/>
              </a:rPr>
              <a:t>теплопроизводительности</a:t>
            </a: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при комбинированной работе с воздухом и гликолем в качестве источника тепла </a:t>
            </a:r>
            <a:r>
              <a:rPr lang="ru-RU" sz="1600" b="1" dirty="0" smtClean="0">
                <a:solidFill>
                  <a:srgbClr val="1F3864"/>
                </a:solidFill>
                <a:latin typeface="Arial" panose="020B0604020202020204" pitchFamily="34" charset="0"/>
                <a:ea typeface="Times New Roman" panose="02020603050405020304" pitchFamily="18" charset="0"/>
                <a:cs typeface="Times New Roman" panose="02020603050405020304" pitchFamily="18" charset="0"/>
              </a:rPr>
              <a:t>принимается </a:t>
            </a: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нелогичное значение, если оно сравнивается со </a:t>
            </a:r>
            <a:r>
              <a:rPr lang="ru-RU" sz="1600" b="1" dirty="0" smtClean="0">
                <a:solidFill>
                  <a:srgbClr val="1F3864"/>
                </a:solidFill>
                <a:latin typeface="Arial" panose="020B0604020202020204" pitchFamily="34" charset="0"/>
                <a:ea typeface="Times New Roman" panose="02020603050405020304" pitchFamily="18" charset="0"/>
                <a:cs typeface="Times New Roman" panose="02020603050405020304" pitchFamily="18" charset="0"/>
              </a:rPr>
              <a:t>рабочим значением, </a:t>
            </a: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когда в качестве источника тепла используется только воздух при температуре -15 ° C.</a:t>
            </a:r>
          </a:p>
          <a:p>
            <a:pPr algn="just">
              <a:lnSpc>
                <a:spcPct val="150000"/>
              </a:lnSpc>
              <a:spcAft>
                <a:spcPts val="600"/>
              </a:spcAft>
            </a:pP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Это указывает на то, что из-за быстрого внедрения нового «технологически инновационного оборудования» могут быть допущены различные ошибки.</a:t>
            </a:r>
          </a:p>
          <a:p>
            <a:pPr algn="just">
              <a:lnSpc>
                <a:spcPct val="150000"/>
              </a:lnSpc>
              <a:spcAft>
                <a:spcPts val="600"/>
              </a:spcAft>
            </a:pP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Установленные тепловые насосы не имеют сертификата </a:t>
            </a:r>
            <a:r>
              <a:rPr lang="ru-RU" sz="1600" b="1" dirty="0" err="1">
                <a:solidFill>
                  <a:srgbClr val="1F3864"/>
                </a:solidFill>
                <a:latin typeface="Arial" panose="020B0604020202020204" pitchFamily="34" charset="0"/>
                <a:ea typeface="Times New Roman" panose="02020603050405020304" pitchFamily="18" charset="0"/>
                <a:cs typeface="Times New Roman" panose="02020603050405020304" pitchFamily="18" charset="0"/>
              </a:rPr>
              <a:t>Eurovent</a:t>
            </a: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и он «может» работать для нагрева даже ниже -20 ° C (информация из документации производителя).</a:t>
            </a:r>
          </a:p>
          <a:p>
            <a:pPr algn="just">
              <a:lnSpc>
                <a:spcPct val="150000"/>
              </a:lnSpc>
              <a:spcAft>
                <a:spcPts val="600"/>
              </a:spcAft>
            </a:pPr>
            <a:r>
              <a:rPr lang="ru-RU" sz="16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Прибыль определяет путь развития и вводит «новые технологии» в технологии охлаждения. Безопасность человека не имеет решающего значения.</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701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25</a:t>
            </a:fld>
            <a:endParaRPr lang="en-US" sz="1800" dirty="0">
              <a:solidFill>
                <a:schemeClr val="accent1">
                  <a:lumMod val="50000"/>
                </a:schemeClr>
              </a:solidFill>
            </a:endParaRPr>
          </a:p>
        </p:txBody>
      </p:sp>
      <p:sp>
        <p:nvSpPr>
          <p:cNvPr id="3" name="Rectangle 2"/>
          <p:cNvSpPr/>
          <p:nvPr/>
        </p:nvSpPr>
        <p:spPr>
          <a:xfrm>
            <a:off x="456185" y="251684"/>
            <a:ext cx="10956365" cy="6278642"/>
          </a:xfrm>
          <a:prstGeom prst="rect">
            <a:avLst/>
          </a:prstGeom>
        </p:spPr>
        <p:txBody>
          <a:bodyPr wrap="square">
            <a:spAutoFit/>
          </a:bodyPr>
          <a:lstStyle/>
          <a:p>
            <a:pPr>
              <a:spcAft>
                <a:spcPts val="600"/>
              </a:spcAft>
            </a:pPr>
            <a:r>
              <a:rPr lang="ru-RU" sz="1600" b="1" dirty="0" smtClean="0">
                <a:solidFill>
                  <a:srgbClr val="1F3864"/>
                </a:solidFill>
                <a:ea typeface="Times New Roman" panose="02020603050405020304" pitchFamily="18" charset="0"/>
                <a:cs typeface="Times New Roman" panose="02020603050405020304" pitchFamily="18" charset="0"/>
              </a:rPr>
              <a:t>ЧУДО ТН</a:t>
            </a:r>
            <a:endParaRPr lang="en-US" sz="1600" dirty="0">
              <a:ea typeface="Times New Roman" panose="02020603050405020304" pitchFamily="18" charset="0"/>
              <a:cs typeface="Times New Roman" panose="02020603050405020304" pitchFamily="18" charset="0"/>
            </a:endParaRPr>
          </a:p>
          <a:p>
            <a:pPr algn="just">
              <a:spcAft>
                <a:spcPts val="600"/>
              </a:spcAft>
            </a:pPr>
            <a:r>
              <a:rPr lang="ru-RU" sz="1600" dirty="0">
                <a:solidFill>
                  <a:srgbClr val="1F3864"/>
                </a:solidFill>
                <a:ea typeface="Times New Roman" panose="02020603050405020304" pitchFamily="18" charset="0"/>
                <a:cs typeface="Times New Roman" panose="02020603050405020304" pitchFamily="18" charset="0"/>
              </a:rPr>
              <a:t>Многие новые производители холодильного оборудования </a:t>
            </a:r>
            <a:r>
              <a:rPr lang="ru-RU" sz="1600" dirty="0" smtClean="0">
                <a:solidFill>
                  <a:srgbClr val="1F3864"/>
                </a:solidFill>
                <a:ea typeface="Times New Roman" panose="02020603050405020304" pitchFamily="18" charset="0"/>
                <a:cs typeface="Times New Roman" panose="02020603050405020304" pitchFamily="18" charset="0"/>
              </a:rPr>
              <a:t>работающего на природных хладагентах, </a:t>
            </a:r>
            <a:r>
              <a:rPr lang="ru-RU" sz="1600" dirty="0">
                <a:solidFill>
                  <a:srgbClr val="1F3864"/>
                </a:solidFill>
                <a:ea typeface="Times New Roman" panose="02020603050405020304" pitchFamily="18" charset="0"/>
                <a:cs typeface="Times New Roman" panose="02020603050405020304" pitchFamily="18" charset="0"/>
              </a:rPr>
              <a:t>которые до сих пор не занимались этим видом производства, посылают значительные рекламные сообщения.</a:t>
            </a:r>
          </a:p>
          <a:p>
            <a:pPr algn="just">
              <a:spcAft>
                <a:spcPts val="600"/>
              </a:spcAft>
            </a:pPr>
            <a:r>
              <a:rPr lang="ru-RU" sz="1600" dirty="0">
                <a:solidFill>
                  <a:srgbClr val="1F3864"/>
                </a:solidFill>
                <a:ea typeface="Times New Roman" panose="02020603050405020304" pitchFamily="18" charset="0"/>
                <a:cs typeface="Times New Roman" panose="02020603050405020304" pitchFamily="18" charset="0"/>
              </a:rPr>
              <a:t>Я упомянул некоторые из них:</a:t>
            </a:r>
          </a:p>
          <a:p>
            <a:pPr algn="just">
              <a:spcAft>
                <a:spcPts val="600"/>
              </a:spcAft>
            </a:pPr>
            <a:r>
              <a:rPr lang="ru-RU" sz="1600" b="1" dirty="0" err="1">
                <a:solidFill>
                  <a:srgbClr val="1F3864"/>
                </a:solidFill>
                <a:ea typeface="Times New Roman" panose="02020603050405020304" pitchFamily="18" charset="0"/>
                <a:cs typeface="Times New Roman" panose="02020603050405020304" pitchFamily="18" charset="0"/>
              </a:rPr>
              <a:t>Glen</a:t>
            </a:r>
            <a:r>
              <a:rPr lang="ru-RU" sz="1600" b="1" dirty="0">
                <a:solidFill>
                  <a:srgbClr val="1F3864"/>
                </a:solidFill>
                <a:ea typeface="Times New Roman" panose="02020603050405020304" pitchFamily="18" charset="0"/>
                <a:cs typeface="Times New Roman" panose="02020603050405020304" pitchFamily="18" charset="0"/>
              </a:rPr>
              <a:t> </a:t>
            </a:r>
            <a:r>
              <a:rPr lang="ru-RU" sz="1600" b="1" dirty="0" err="1">
                <a:solidFill>
                  <a:srgbClr val="1F3864"/>
                </a:solidFill>
                <a:ea typeface="Times New Roman" panose="02020603050405020304" pitchFamily="18" charset="0"/>
                <a:cs typeface="Times New Roman" panose="02020603050405020304" pitchFamily="18" charset="0"/>
              </a:rPr>
              <a:t>Dimplex</a:t>
            </a:r>
            <a:r>
              <a:rPr lang="ru-RU" sz="1600" b="1" dirty="0">
                <a:solidFill>
                  <a:srgbClr val="1F3864"/>
                </a:solidFill>
                <a:ea typeface="Times New Roman" panose="02020603050405020304" pitchFamily="18" charset="0"/>
                <a:cs typeface="Times New Roman" panose="02020603050405020304" pitchFamily="18" charset="0"/>
              </a:rPr>
              <a:t> </a:t>
            </a:r>
            <a:r>
              <a:rPr lang="ru-RU" sz="1600" dirty="0">
                <a:solidFill>
                  <a:srgbClr val="1F3864"/>
                </a:solidFill>
                <a:ea typeface="Times New Roman" panose="02020603050405020304" pitchFamily="18" charset="0"/>
                <a:cs typeface="Times New Roman" panose="02020603050405020304" pitchFamily="18" charset="0"/>
              </a:rPr>
              <a:t>представила новый тепловой насос R290 - </a:t>
            </a:r>
            <a:r>
              <a:rPr lang="ru-RU" sz="1600" b="1" dirty="0" err="1">
                <a:solidFill>
                  <a:srgbClr val="1F3864"/>
                </a:solidFill>
                <a:ea typeface="Times New Roman" panose="02020603050405020304" pitchFamily="18" charset="0"/>
                <a:cs typeface="Times New Roman" panose="02020603050405020304" pitchFamily="18" charset="0"/>
              </a:rPr>
              <a:t>System</a:t>
            </a:r>
            <a:r>
              <a:rPr lang="ru-RU" sz="1600" b="1" dirty="0">
                <a:solidFill>
                  <a:srgbClr val="1F3864"/>
                </a:solidFill>
                <a:ea typeface="Times New Roman" panose="02020603050405020304" pitchFamily="18" charset="0"/>
                <a:cs typeface="Times New Roman" panose="02020603050405020304" pitchFamily="18" charset="0"/>
              </a:rPr>
              <a:t> </a:t>
            </a:r>
            <a:r>
              <a:rPr lang="ru-RU" sz="1600" b="1" dirty="0" err="1">
                <a:solidFill>
                  <a:srgbClr val="1F3864"/>
                </a:solidFill>
                <a:ea typeface="Times New Roman" panose="02020603050405020304" pitchFamily="18" charset="0"/>
                <a:cs typeface="Times New Roman" panose="02020603050405020304" pitchFamily="18" charset="0"/>
              </a:rPr>
              <a:t>Zero</a:t>
            </a:r>
            <a:r>
              <a:rPr lang="ru-RU" sz="1600" b="1" dirty="0">
                <a:solidFill>
                  <a:srgbClr val="1F3864"/>
                </a:solidFill>
                <a:ea typeface="Times New Roman" panose="02020603050405020304" pitchFamily="18" charset="0"/>
                <a:cs typeface="Times New Roman" panose="02020603050405020304" pitchFamily="18" charset="0"/>
              </a:rPr>
              <a:t> HP</a:t>
            </a:r>
            <a:r>
              <a:rPr lang="ru-RU" sz="1600" dirty="0">
                <a:solidFill>
                  <a:srgbClr val="1F3864"/>
                </a:solidFill>
                <a:ea typeface="Times New Roman" panose="02020603050405020304" pitchFamily="18" charset="0"/>
                <a:cs typeface="Times New Roman" panose="02020603050405020304" pitchFamily="18" charset="0"/>
              </a:rPr>
              <a:t>. Тепловые насосы </a:t>
            </a:r>
            <a:r>
              <a:rPr lang="ru-RU" sz="1600" dirty="0" err="1">
                <a:solidFill>
                  <a:srgbClr val="1F3864"/>
                </a:solidFill>
                <a:ea typeface="Times New Roman" panose="02020603050405020304" pitchFamily="18" charset="0"/>
                <a:cs typeface="Times New Roman" panose="02020603050405020304" pitchFamily="18" charset="0"/>
              </a:rPr>
              <a:t>Dimplex</a:t>
            </a:r>
            <a:r>
              <a:rPr lang="ru-RU" sz="1600" dirty="0">
                <a:solidFill>
                  <a:srgbClr val="1F3864"/>
                </a:solidFill>
                <a:ea typeface="Times New Roman" panose="02020603050405020304" pitchFamily="18" charset="0"/>
                <a:cs typeface="Times New Roman" panose="02020603050405020304" pitchFamily="18" charset="0"/>
              </a:rPr>
              <a:t>, самые экономичные и экологически чистые технологии. Новая система будет использовать как минимум два разных источника тепла, включая отработанное тепло. В качестве первичного источника тепла используется внешний воздух. В рассольном контуре используются другие источники тепла, такие как геотермальная энергия и, прежде всего, отработанное тепло.</a:t>
            </a:r>
          </a:p>
          <a:p>
            <a:pPr algn="just">
              <a:spcAft>
                <a:spcPts val="600"/>
              </a:spcAft>
            </a:pPr>
            <a:r>
              <a:rPr lang="ru-RU" sz="1600" b="1" dirty="0">
                <a:solidFill>
                  <a:srgbClr val="1F3864"/>
                </a:solidFill>
                <a:ea typeface="Times New Roman" panose="02020603050405020304" pitchFamily="18" charset="0"/>
                <a:cs typeface="Times New Roman" panose="02020603050405020304" pitchFamily="18" charset="0"/>
              </a:rPr>
              <a:t>«Ноль, </a:t>
            </a:r>
            <a:r>
              <a:rPr lang="ru-RU" sz="1600" b="1" dirty="0" smtClean="0">
                <a:solidFill>
                  <a:srgbClr val="1F3864"/>
                </a:solidFill>
                <a:ea typeface="Times New Roman" panose="02020603050405020304" pitchFamily="18" charset="0"/>
                <a:cs typeface="Times New Roman" panose="02020603050405020304" pitchFamily="18" charset="0"/>
              </a:rPr>
              <a:t>при нулевых </a:t>
            </a:r>
            <a:r>
              <a:rPr lang="ru-RU" sz="1600" b="1" dirty="0">
                <a:solidFill>
                  <a:srgbClr val="1F3864"/>
                </a:solidFill>
                <a:ea typeface="Times New Roman" panose="02020603050405020304" pitchFamily="18" charset="0"/>
                <a:cs typeface="Times New Roman" panose="02020603050405020304" pitchFamily="18" charset="0"/>
              </a:rPr>
              <a:t>ограничениях, нулевая трудность, нулевые потери, нулевые проблемы, взрывы с нулевой стоимостью».</a:t>
            </a:r>
          </a:p>
          <a:p>
            <a:pPr algn="just">
              <a:spcAft>
                <a:spcPts val="600"/>
              </a:spcAft>
            </a:pPr>
            <a:r>
              <a:rPr lang="ru-RU" sz="1600" b="1" dirty="0" err="1">
                <a:solidFill>
                  <a:srgbClr val="1F3864"/>
                </a:solidFill>
                <a:ea typeface="Times New Roman" panose="02020603050405020304" pitchFamily="18" charset="0"/>
                <a:cs typeface="Times New Roman" panose="02020603050405020304" pitchFamily="18" charset="0"/>
              </a:rPr>
              <a:t>Blupura</a:t>
            </a:r>
            <a:r>
              <a:rPr lang="ru-RU" sz="1600" b="1" dirty="0">
                <a:solidFill>
                  <a:srgbClr val="1F3864"/>
                </a:solidFill>
                <a:ea typeface="Times New Roman" panose="02020603050405020304" pitchFamily="18" charset="0"/>
                <a:cs typeface="Times New Roman" panose="02020603050405020304" pitchFamily="18" charset="0"/>
              </a:rPr>
              <a:t> USA </a:t>
            </a:r>
            <a:r>
              <a:rPr lang="ru-RU" sz="1600" b="1" dirty="0" err="1">
                <a:solidFill>
                  <a:srgbClr val="1F3864"/>
                </a:solidFill>
                <a:ea typeface="Times New Roman" panose="02020603050405020304" pitchFamily="18" charset="0"/>
                <a:cs typeface="Times New Roman" panose="02020603050405020304" pitchFamily="18" charset="0"/>
              </a:rPr>
              <a:t>Inc</a:t>
            </a:r>
            <a:r>
              <a:rPr lang="ru-RU" sz="1600" b="1" dirty="0">
                <a:solidFill>
                  <a:srgbClr val="1F3864"/>
                </a:solidFill>
                <a:ea typeface="Times New Roman" panose="02020603050405020304" pitchFamily="18" charset="0"/>
                <a:cs typeface="Times New Roman" panose="02020603050405020304" pitchFamily="18" charset="0"/>
              </a:rPr>
              <a:t>. </a:t>
            </a:r>
            <a:r>
              <a:rPr lang="ru-RU" sz="1600" dirty="0">
                <a:solidFill>
                  <a:srgbClr val="1F3864"/>
                </a:solidFill>
                <a:ea typeface="Times New Roman" panose="02020603050405020304" pitchFamily="18" charset="0"/>
                <a:cs typeface="Times New Roman" panose="02020603050405020304" pitchFamily="18" charset="0"/>
              </a:rPr>
              <a:t>была первой компанией, получившей в 2016 году разрешение от Агентства по охране окружающей среды США продавать в Соединенных Штатах </a:t>
            </a:r>
            <a:r>
              <a:rPr lang="ru-RU" sz="1600" dirty="0" err="1">
                <a:solidFill>
                  <a:srgbClr val="1F3864"/>
                </a:solidFill>
                <a:ea typeface="Times New Roman" panose="02020603050405020304" pitchFamily="18" charset="0"/>
                <a:cs typeface="Times New Roman" panose="02020603050405020304" pitchFamily="18" charset="0"/>
              </a:rPr>
              <a:t>водоохладители</a:t>
            </a:r>
            <a:r>
              <a:rPr lang="ru-RU" sz="1600" dirty="0">
                <a:solidFill>
                  <a:srgbClr val="1F3864"/>
                </a:solidFill>
                <a:ea typeface="Times New Roman" panose="02020603050405020304" pitchFamily="18" charset="0"/>
                <a:cs typeface="Times New Roman" panose="02020603050405020304" pitchFamily="18" charset="0"/>
              </a:rPr>
              <a:t> на основе R290.</a:t>
            </a:r>
          </a:p>
          <a:p>
            <a:pPr algn="just">
              <a:spcAft>
                <a:spcPts val="600"/>
              </a:spcAft>
            </a:pPr>
            <a:r>
              <a:rPr lang="ru-RU" sz="1600" b="1" dirty="0">
                <a:solidFill>
                  <a:srgbClr val="1F3864"/>
                </a:solidFill>
                <a:ea typeface="Times New Roman" panose="02020603050405020304" pitchFamily="18" charset="0"/>
                <a:cs typeface="Times New Roman" panose="02020603050405020304" pitchFamily="18" charset="0"/>
              </a:rPr>
              <a:t>«Мы считаем, что природные хладагенты - наша миссия», </a:t>
            </a:r>
            <a:r>
              <a:rPr lang="ru-RU" sz="1600" dirty="0">
                <a:solidFill>
                  <a:srgbClr val="1F3864"/>
                </a:solidFill>
                <a:ea typeface="Times New Roman" panose="02020603050405020304" pitchFamily="18" charset="0"/>
                <a:cs typeface="Times New Roman" panose="02020603050405020304" pitchFamily="18" charset="0"/>
              </a:rPr>
              <a:t>- сказал представитель </a:t>
            </a:r>
            <a:r>
              <a:rPr lang="ru-RU" sz="1600" dirty="0" err="1">
                <a:solidFill>
                  <a:srgbClr val="1F3864"/>
                </a:solidFill>
                <a:ea typeface="Times New Roman" panose="02020603050405020304" pitchFamily="18" charset="0"/>
                <a:cs typeface="Times New Roman" panose="02020603050405020304" pitchFamily="18" charset="0"/>
              </a:rPr>
              <a:t>Blupura</a:t>
            </a:r>
            <a:r>
              <a:rPr lang="ru-RU" sz="1600" dirty="0">
                <a:solidFill>
                  <a:srgbClr val="1F3864"/>
                </a:solidFill>
                <a:ea typeface="Times New Roman" panose="02020603050405020304" pitchFamily="18" charset="0"/>
                <a:cs typeface="Times New Roman" panose="02020603050405020304" pitchFamily="18" charset="0"/>
              </a:rPr>
              <a:t>.</a:t>
            </a:r>
          </a:p>
          <a:p>
            <a:pPr algn="just">
              <a:spcAft>
                <a:spcPts val="600"/>
              </a:spcAft>
            </a:pPr>
            <a:r>
              <a:rPr lang="ru-RU" sz="1600" b="1" dirty="0" err="1">
                <a:solidFill>
                  <a:srgbClr val="1F3864"/>
                </a:solidFill>
                <a:ea typeface="Times New Roman" panose="02020603050405020304" pitchFamily="18" charset="0"/>
                <a:cs typeface="Times New Roman" panose="02020603050405020304" pitchFamily="18" charset="0"/>
              </a:rPr>
              <a:t>Hecoclima</a:t>
            </a:r>
            <a:r>
              <a:rPr lang="ru-RU" sz="1600" dirty="0">
                <a:solidFill>
                  <a:srgbClr val="1F3864"/>
                </a:solidFill>
                <a:ea typeface="Times New Roman" panose="02020603050405020304" pitchFamily="18" charset="0"/>
                <a:cs typeface="Times New Roman" panose="02020603050405020304" pitchFamily="18" charset="0"/>
              </a:rPr>
              <a:t> не просто производит </a:t>
            </a:r>
            <a:r>
              <a:rPr lang="ru-RU" sz="1600" dirty="0" smtClean="0">
                <a:solidFill>
                  <a:srgbClr val="1F3864"/>
                </a:solidFill>
                <a:ea typeface="Times New Roman" panose="02020603050405020304" pitchFamily="18" charset="0"/>
                <a:cs typeface="Times New Roman" panose="02020603050405020304" pitchFamily="18" charset="0"/>
              </a:rPr>
              <a:t>холодильные машины и ТН, </a:t>
            </a:r>
            <a:r>
              <a:rPr lang="ru-RU" sz="1600" dirty="0">
                <a:solidFill>
                  <a:srgbClr val="1F3864"/>
                </a:solidFill>
                <a:ea typeface="Times New Roman" panose="02020603050405020304" pitchFamily="18" charset="0"/>
                <a:cs typeface="Times New Roman" panose="02020603050405020304" pitchFamily="18" charset="0"/>
              </a:rPr>
              <a:t>но развивает средства для достижения эффективности, энергосбережения, производительности, благосостояния людей и окружающей среды, в которой мы живем</a:t>
            </a:r>
            <a:r>
              <a:rPr lang="ru-RU" sz="1600" dirty="0" smtClean="0">
                <a:solidFill>
                  <a:srgbClr val="1F3864"/>
                </a:solidFill>
                <a:ea typeface="Times New Roman" panose="02020603050405020304" pitchFamily="18" charset="0"/>
                <a:cs typeface="Times New Roman" panose="02020603050405020304" pitchFamily="18" charset="0"/>
              </a:rPr>
              <a:t>.</a:t>
            </a:r>
          </a:p>
          <a:p>
            <a:pPr algn="just">
              <a:spcAft>
                <a:spcPts val="600"/>
              </a:spcAft>
            </a:pPr>
            <a:r>
              <a:rPr lang="ru-RU" sz="1600" b="1" dirty="0">
                <a:ea typeface="Times New Roman" panose="02020603050405020304" pitchFamily="18" charset="0"/>
                <a:cs typeface="Times New Roman" panose="02020603050405020304" pitchFamily="18" charset="0"/>
              </a:rPr>
              <a:t>«Мы знаем прошлое, мы создаем будущее», </a:t>
            </a:r>
            <a:r>
              <a:rPr lang="ru-RU" sz="1600" dirty="0">
                <a:ea typeface="Times New Roman" panose="02020603050405020304" pitchFamily="18" charset="0"/>
                <a:cs typeface="Times New Roman" panose="02020603050405020304" pitchFamily="18" charset="0"/>
              </a:rPr>
              <a:t>- сказал представитель </a:t>
            </a:r>
            <a:r>
              <a:rPr lang="ru-RU" sz="1600" b="1" dirty="0" err="1">
                <a:ea typeface="Times New Roman" panose="02020603050405020304" pitchFamily="18" charset="0"/>
                <a:cs typeface="Times New Roman" panose="02020603050405020304" pitchFamily="18" charset="0"/>
              </a:rPr>
              <a:t>Hecoclima</a:t>
            </a:r>
            <a:r>
              <a:rPr lang="ru-RU" sz="1600" dirty="0">
                <a:ea typeface="Times New Roman" panose="02020603050405020304" pitchFamily="18" charset="0"/>
                <a:cs typeface="Times New Roman" panose="02020603050405020304" pitchFamily="18" charset="0"/>
              </a:rPr>
              <a:t>.</a:t>
            </a:r>
          </a:p>
          <a:p>
            <a:pPr algn="just">
              <a:spcAft>
                <a:spcPts val="600"/>
              </a:spcAft>
            </a:pPr>
            <a:r>
              <a:rPr lang="ru-RU" sz="1600" dirty="0">
                <a:ea typeface="Times New Roman" panose="02020603050405020304" pitchFamily="18" charset="0"/>
                <a:cs typeface="Times New Roman" panose="02020603050405020304" pitchFamily="18" charset="0"/>
              </a:rPr>
              <a:t>Торговец скидками </a:t>
            </a:r>
            <a:r>
              <a:rPr lang="ru-RU" sz="1600" b="1" dirty="0" err="1">
                <a:ea typeface="Times New Roman" panose="02020603050405020304" pitchFamily="18" charset="0"/>
                <a:cs typeface="Times New Roman" panose="02020603050405020304" pitchFamily="18" charset="0"/>
              </a:rPr>
              <a:t>Aldi</a:t>
            </a:r>
            <a:r>
              <a:rPr lang="ru-RU" sz="1600" b="1" dirty="0">
                <a:ea typeface="Times New Roman" panose="02020603050405020304" pitchFamily="18" charset="0"/>
                <a:cs typeface="Times New Roman" panose="02020603050405020304" pitchFamily="18" charset="0"/>
              </a:rPr>
              <a:t> </a:t>
            </a:r>
            <a:r>
              <a:rPr lang="ru-RU" sz="1600" b="1" dirty="0" err="1">
                <a:ea typeface="Times New Roman" panose="02020603050405020304" pitchFamily="18" charset="0"/>
                <a:cs typeface="Times New Roman" panose="02020603050405020304" pitchFamily="18" charset="0"/>
              </a:rPr>
              <a:t>Nord</a:t>
            </a:r>
            <a:r>
              <a:rPr lang="ru-RU" sz="1600" b="1"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и холодильная компания </a:t>
            </a:r>
            <a:r>
              <a:rPr lang="ru-RU" sz="1600" b="1" dirty="0" err="1">
                <a:ea typeface="Times New Roman" panose="02020603050405020304" pitchFamily="18" charset="0"/>
                <a:cs typeface="Times New Roman" panose="02020603050405020304" pitchFamily="18" charset="0"/>
              </a:rPr>
              <a:t>Viessmann</a:t>
            </a:r>
            <a:r>
              <a:rPr lang="ru-RU" sz="1600" dirty="0">
                <a:ea typeface="Times New Roman" panose="02020603050405020304" pitchFamily="18" charset="0"/>
                <a:cs typeface="Times New Roman" panose="02020603050405020304" pitchFamily="18" charset="0"/>
              </a:rPr>
              <a:t> выпускают новую систему охлаждения и отопления с использованием </a:t>
            </a:r>
            <a:r>
              <a:rPr lang="ru-RU" sz="1600" dirty="0" err="1">
                <a:ea typeface="Times New Roman" panose="02020603050405020304" pitchFamily="18" charset="0"/>
                <a:cs typeface="Times New Roman" panose="02020603050405020304" pitchFamily="18" charset="0"/>
              </a:rPr>
              <a:t>пропановых</a:t>
            </a:r>
            <a:r>
              <a:rPr lang="ru-RU" sz="1600" dirty="0">
                <a:ea typeface="Times New Roman" panose="02020603050405020304" pitchFamily="18" charset="0"/>
                <a:cs typeface="Times New Roman" panose="02020603050405020304" pitchFamily="18" charset="0"/>
              </a:rPr>
              <a:t> тепловых насосов, хранения льда и фотоэлектрических систем.</a:t>
            </a:r>
          </a:p>
          <a:p>
            <a:pPr algn="just">
              <a:spcAft>
                <a:spcPts val="600"/>
              </a:spcAft>
            </a:pPr>
            <a:r>
              <a:rPr lang="ru-RU" sz="1600" dirty="0">
                <a:ea typeface="Times New Roman" panose="02020603050405020304" pitchFamily="18" charset="0"/>
                <a:cs typeface="Times New Roman" panose="02020603050405020304" pitchFamily="18" charset="0"/>
              </a:rPr>
              <a:t>«</a:t>
            </a:r>
            <a:r>
              <a:rPr lang="ru-RU" sz="1600" b="1" dirty="0" err="1">
                <a:ea typeface="Times New Roman" panose="02020603050405020304" pitchFamily="18" charset="0"/>
                <a:cs typeface="Times New Roman" panose="02020603050405020304" pitchFamily="18" charset="0"/>
              </a:rPr>
              <a:t>Viessmann</a:t>
            </a:r>
            <a:r>
              <a:rPr lang="ru-RU" sz="1600" b="1" dirty="0">
                <a:ea typeface="Times New Roman" panose="02020603050405020304" pitchFamily="18" charset="0"/>
                <a:cs typeface="Times New Roman" panose="02020603050405020304" pitchFamily="18" charset="0"/>
              </a:rPr>
              <a:t> </a:t>
            </a:r>
            <a:r>
              <a:rPr lang="ru-RU" sz="1600" b="1" dirty="0" err="1">
                <a:ea typeface="Times New Roman" panose="02020603050405020304" pitchFamily="18" charset="0"/>
                <a:cs typeface="Times New Roman" panose="02020603050405020304" pitchFamily="18" charset="0"/>
              </a:rPr>
              <a:t>Group</a:t>
            </a:r>
            <a:r>
              <a:rPr lang="ru-RU" sz="1600" b="1"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 </a:t>
            </a:r>
            <a:r>
              <a:rPr lang="ru-RU" sz="1600" b="1" dirty="0">
                <a:ea typeface="Times New Roman" panose="02020603050405020304" pitchFamily="18" charset="0"/>
                <a:cs typeface="Times New Roman" panose="02020603050405020304" pitchFamily="18" charset="0"/>
              </a:rPr>
              <a:t>один из ведущих европейских производителей инновационных холодильных решений. Часть нашей модернизации заключается в том, чтобы сделать наши филиалы более </a:t>
            </a:r>
            <a:r>
              <a:rPr lang="ru-RU" sz="1600" b="1" dirty="0" err="1">
                <a:ea typeface="Times New Roman" panose="02020603050405020304" pitchFamily="18" charset="0"/>
                <a:cs typeface="Times New Roman" panose="02020603050405020304" pitchFamily="18" charset="0"/>
              </a:rPr>
              <a:t>энергоэффективными</a:t>
            </a:r>
            <a:r>
              <a:rPr lang="ru-RU" sz="1600" b="1" dirty="0">
                <a:ea typeface="Times New Roman" panose="02020603050405020304" pitchFamily="18" charset="0"/>
                <a:cs typeface="Times New Roman" panose="02020603050405020304" pitchFamily="18" charset="0"/>
              </a:rPr>
              <a:t> и устойчивыми, с </a:t>
            </a:r>
            <a:r>
              <a:rPr lang="ru-RU" sz="1600" b="1" dirty="0" err="1">
                <a:ea typeface="Times New Roman" panose="02020603050405020304" pitchFamily="18" charset="0"/>
                <a:cs typeface="Times New Roman" panose="02020603050405020304" pitchFamily="18" charset="0"/>
              </a:rPr>
              <a:t>уделением</a:t>
            </a:r>
            <a:r>
              <a:rPr lang="ru-RU" sz="1600" b="1" dirty="0">
                <a:ea typeface="Times New Roman" panose="02020603050405020304" pitchFamily="18" charset="0"/>
                <a:cs typeface="Times New Roman" panose="02020603050405020304" pitchFamily="18" charset="0"/>
              </a:rPr>
              <a:t> особого внимания экологически чистым и </a:t>
            </a:r>
            <a:r>
              <a:rPr lang="ru-RU" sz="1600" b="1" dirty="0" smtClean="0">
                <a:ea typeface="Times New Roman" panose="02020603050405020304" pitchFamily="18" charset="0"/>
                <a:cs typeface="Times New Roman" panose="02020603050405020304" pitchFamily="18" charset="0"/>
              </a:rPr>
              <a:t>природным </a:t>
            </a:r>
            <a:r>
              <a:rPr lang="ru-RU" sz="1600" b="1" dirty="0">
                <a:ea typeface="Times New Roman" panose="02020603050405020304" pitchFamily="18" charset="0"/>
                <a:cs typeface="Times New Roman" panose="02020603050405020304" pitchFamily="18" charset="0"/>
              </a:rPr>
              <a:t>хладагентам </a:t>
            </a:r>
            <a:r>
              <a:rPr lang="ru-RU" sz="1600" dirty="0">
                <a:ea typeface="Times New Roman" panose="02020603050405020304" pitchFamily="18" charset="0"/>
                <a:cs typeface="Times New Roman" panose="02020603050405020304" pitchFamily="18" charset="0"/>
              </a:rPr>
              <a:t>», вы можете прочитать на своем веб-сайте.</a:t>
            </a:r>
            <a:endParaRPr lang="en-US"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924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80"/>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26</a:t>
            </a:fld>
            <a:endParaRPr lang="en-US" sz="1800" dirty="0">
              <a:solidFill>
                <a:schemeClr val="accent1">
                  <a:lumMod val="50000"/>
                </a:schemeClr>
              </a:solidFill>
            </a:endParaRPr>
          </a:p>
        </p:txBody>
      </p:sp>
      <p:sp>
        <p:nvSpPr>
          <p:cNvPr id="6" name="Rectangle 5"/>
          <p:cNvSpPr/>
          <p:nvPr/>
        </p:nvSpPr>
        <p:spPr>
          <a:xfrm>
            <a:off x="515058" y="351234"/>
            <a:ext cx="10838618" cy="5663089"/>
          </a:xfrm>
          <a:prstGeom prst="rect">
            <a:avLst/>
          </a:prstGeom>
        </p:spPr>
        <p:txBody>
          <a:bodyPr wrap="square">
            <a:spAutoFit/>
          </a:bodyPr>
          <a:lstStyle/>
          <a:p>
            <a:pPr>
              <a:spcAft>
                <a:spcPts val="1200"/>
              </a:spcAft>
            </a:pPr>
            <a:r>
              <a:rPr lang="ru-RU" sz="2000" b="1" dirty="0" smtClean="0">
                <a:solidFill>
                  <a:schemeClr val="accent1">
                    <a:lumMod val="50000"/>
                  </a:schemeClr>
                </a:solidFill>
              </a:rPr>
              <a:t>Общие причины пожаров</a:t>
            </a:r>
          </a:p>
          <a:p>
            <a:pPr>
              <a:spcAft>
                <a:spcPts val="1200"/>
              </a:spcAft>
            </a:pPr>
            <a:r>
              <a:rPr lang="ru-RU" b="1" dirty="0" smtClean="0">
                <a:solidFill>
                  <a:schemeClr val="accent1">
                    <a:lumMod val="50000"/>
                  </a:schemeClr>
                </a:solidFill>
              </a:rPr>
              <a:t>Были многочисленные аварии в ХУ с природными хладагентами.</a:t>
            </a:r>
          </a:p>
          <a:p>
            <a:pPr>
              <a:spcAft>
                <a:spcPts val="1200"/>
              </a:spcAft>
            </a:pPr>
            <a:r>
              <a:rPr lang="ru-RU" dirty="0" smtClean="0">
                <a:solidFill>
                  <a:schemeClr val="accent1">
                    <a:lumMod val="50000"/>
                  </a:schemeClr>
                </a:solidFill>
              </a:rPr>
              <a:t>На фотографиях вы можете увидеть здание с двумя холодильными камерами и машинным отделением, разрушенным в результате пожара в 2009 году. К счастью, человеческих жертв не было. Один пожарный, который участвовал в пожаротушении, получил незначительную травму.</a:t>
            </a:r>
          </a:p>
          <a:p>
            <a:pPr>
              <a:spcAft>
                <a:spcPts val="1200"/>
              </a:spcAft>
            </a:pPr>
            <a:r>
              <a:rPr lang="ru-RU" b="1" dirty="0" smtClean="0">
                <a:solidFill>
                  <a:schemeClr val="accent1">
                    <a:lumMod val="50000"/>
                  </a:schemeClr>
                </a:solidFill>
              </a:rPr>
              <a:t>Используемый хладагент </a:t>
            </a:r>
            <a:r>
              <a:rPr lang="ru-RU" sz="2000" b="1" dirty="0" smtClean="0">
                <a:solidFill>
                  <a:schemeClr val="accent1">
                    <a:lumMod val="50000"/>
                  </a:schemeClr>
                </a:solidFill>
              </a:rPr>
              <a:t>был R22.</a:t>
            </a:r>
          </a:p>
          <a:p>
            <a:pPr>
              <a:spcAft>
                <a:spcPts val="1200"/>
              </a:spcAft>
            </a:pPr>
            <a:r>
              <a:rPr lang="ru-RU" dirty="0" smtClean="0">
                <a:solidFill>
                  <a:schemeClr val="accent1">
                    <a:lumMod val="50000"/>
                  </a:schemeClr>
                </a:solidFill>
              </a:rPr>
              <a:t>Огонь был вызван неполадками в электрооборудовании. Размер холодильной камеры был похож на размер холодильной камеры в вышеописанном супермаркете. Когда произошел пожар, установке было около 20 лет. Потолок холодной комнаты из полиуретановых панелей, покрытых алюминиевым листом, был подвержен огню первым. Перегородка между машинным отделением и холодильной камерой также сгорела в огне.</a:t>
            </a:r>
          </a:p>
          <a:p>
            <a:pPr>
              <a:spcAft>
                <a:spcPts val="1200"/>
              </a:spcAft>
            </a:pPr>
            <a:r>
              <a:rPr lang="ru-RU" b="1" dirty="0" smtClean="0">
                <a:solidFill>
                  <a:schemeClr val="accent1">
                    <a:lumMod val="50000"/>
                  </a:schemeClr>
                </a:solidFill>
              </a:rPr>
              <a:t>Полиуретан </a:t>
            </a:r>
            <a:r>
              <a:rPr lang="ru-RU" dirty="0" smtClean="0">
                <a:solidFill>
                  <a:schemeClr val="accent1">
                    <a:lumMod val="50000"/>
                  </a:schemeClr>
                </a:solidFill>
              </a:rPr>
              <a:t>является легковоспламеняющимся материалом.</a:t>
            </a:r>
          </a:p>
          <a:p>
            <a:pPr>
              <a:spcAft>
                <a:spcPts val="1200"/>
              </a:spcAft>
            </a:pPr>
            <a:r>
              <a:rPr lang="ru-RU" b="1" dirty="0" smtClean="0">
                <a:solidFill>
                  <a:schemeClr val="accent1">
                    <a:lumMod val="50000"/>
                  </a:schemeClr>
                </a:solidFill>
              </a:rPr>
              <a:t>На снимке вы можете увидеть испаритель с медными трубами и алюминиевыми ребрами. Ребра сожжены, а медные трубы и стальная конструкция были прогнуты.</a:t>
            </a:r>
          </a:p>
          <a:p>
            <a:pPr>
              <a:spcAft>
                <a:spcPts val="1200"/>
              </a:spcAft>
            </a:pPr>
            <a:r>
              <a:rPr lang="ru-RU" b="1" dirty="0" smtClean="0">
                <a:solidFill>
                  <a:schemeClr val="accent1">
                    <a:lumMod val="50000"/>
                  </a:schemeClr>
                </a:solidFill>
              </a:rPr>
              <a:t>Именно по этой причине следует проявлять осторожность при определении области применения углеводородов.</a:t>
            </a:r>
          </a:p>
        </p:txBody>
      </p:sp>
    </p:spTree>
    <p:extLst>
      <p:ext uri="{BB962C8B-B14F-4D97-AF65-F5344CB8AC3E}">
        <p14:creationId xmlns:p14="http://schemas.microsoft.com/office/powerpoint/2010/main" val="633854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27</a:t>
            </a:fld>
            <a:endParaRPr lang="en-US" sz="1800" dirty="0">
              <a:solidFill>
                <a:schemeClr val="accent1">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85" y="148281"/>
            <a:ext cx="5936001" cy="4110681"/>
          </a:xfrm>
          <a:prstGeom prst="rect">
            <a:avLst/>
          </a:prstGeom>
          <a:ln>
            <a:solidFill>
              <a:srgbClr val="FF000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3600" y="2353915"/>
            <a:ext cx="6115620" cy="4434237"/>
          </a:xfrm>
          <a:prstGeom prst="rect">
            <a:avLst/>
          </a:prstGeom>
          <a:ln>
            <a:solidFill>
              <a:srgbClr val="FF0000"/>
            </a:solidFill>
          </a:ln>
        </p:spPr>
      </p:pic>
      <p:sp>
        <p:nvSpPr>
          <p:cNvPr id="9" name="Rectangle 8"/>
          <p:cNvSpPr/>
          <p:nvPr/>
        </p:nvSpPr>
        <p:spPr>
          <a:xfrm>
            <a:off x="578743" y="5095315"/>
            <a:ext cx="4462289" cy="1200329"/>
          </a:xfrm>
          <a:prstGeom prst="rect">
            <a:avLst/>
          </a:prstGeom>
        </p:spPr>
        <p:txBody>
          <a:bodyPr wrap="square">
            <a:spAutoFit/>
          </a:bodyPr>
          <a:lstStyle/>
          <a:p>
            <a:r>
              <a:rPr lang="ru-RU" sz="2400" b="1" dirty="0">
                <a:solidFill>
                  <a:srgbClr val="1F3864"/>
                </a:solidFill>
                <a:ea typeface="Times New Roman" panose="02020603050405020304" pitchFamily="18" charset="0"/>
                <a:cs typeface="Times New Roman" panose="02020603050405020304" pitchFamily="18" charset="0"/>
              </a:rPr>
              <a:t>Огонь был вызван </a:t>
            </a:r>
            <a:r>
              <a:rPr lang="ru-RU" sz="2400" b="1" dirty="0" smtClean="0">
                <a:solidFill>
                  <a:srgbClr val="1F3864"/>
                </a:solidFill>
                <a:ea typeface="Times New Roman" panose="02020603050405020304" pitchFamily="18" charset="0"/>
                <a:cs typeface="Times New Roman" panose="02020603050405020304" pitchFamily="18" charset="0"/>
              </a:rPr>
              <a:t>неполадками в электрооборудовании</a:t>
            </a:r>
            <a:endParaRPr lang="en-US" sz="2400" b="1" dirty="0"/>
          </a:p>
        </p:txBody>
      </p:sp>
      <p:sp>
        <p:nvSpPr>
          <p:cNvPr id="10" name="Rectangle 9"/>
          <p:cNvSpPr/>
          <p:nvPr/>
        </p:nvSpPr>
        <p:spPr>
          <a:xfrm>
            <a:off x="6534774" y="723556"/>
            <a:ext cx="5011115" cy="830997"/>
          </a:xfrm>
          <a:prstGeom prst="rect">
            <a:avLst/>
          </a:prstGeom>
        </p:spPr>
        <p:txBody>
          <a:bodyPr wrap="none">
            <a:spAutoFit/>
          </a:bodyPr>
          <a:lstStyle/>
          <a:p>
            <a:r>
              <a:rPr lang="ru-RU" sz="2400" b="1" dirty="0">
                <a:solidFill>
                  <a:srgbClr val="1F3864"/>
                </a:solidFill>
                <a:ea typeface="Times New Roman" panose="02020603050405020304" pitchFamily="18" charset="0"/>
                <a:cs typeface="Times New Roman" panose="02020603050405020304" pitchFamily="18" charset="0"/>
              </a:rPr>
              <a:t>Полиуретан </a:t>
            </a:r>
            <a:r>
              <a:rPr lang="ru-RU" sz="2400" b="1" dirty="0" smtClean="0">
                <a:solidFill>
                  <a:srgbClr val="1F3864"/>
                </a:solidFill>
                <a:ea typeface="Times New Roman" panose="02020603050405020304" pitchFamily="18" charset="0"/>
                <a:cs typeface="Times New Roman" panose="02020603050405020304" pitchFamily="18" charset="0"/>
              </a:rPr>
              <a:t>– </a:t>
            </a:r>
          </a:p>
          <a:p>
            <a:r>
              <a:rPr lang="ru-RU" sz="2400" b="1" dirty="0" smtClean="0">
                <a:solidFill>
                  <a:srgbClr val="1F3864"/>
                </a:solidFill>
                <a:ea typeface="Times New Roman" panose="02020603050405020304" pitchFamily="18" charset="0"/>
                <a:cs typeface="Times New Roman" panose="02020603050405020304" pitchFamily="18" charset="0"/>
              </a:rPr>
              <a:t>легковоспламеняющийся </a:t>
            </a:r>
            <a:r>
              <a:rPr lang="ru-RU" sz="2400" b="1" dirty="0">
                <a:solidFill>
                  <a:srgbClr val="1F3864"/>
                </a:solidFill>
                <a:ea typeface="Times New Roman" panose="02020603050405020304" pitchFamily="18" charset="0"/>
                <a:cs typeface="Times New Roman" panose="02020603050405020304" pitchFamily="18" charset="0"/>
              </a:rPr>
              <a:t>материал</a:t>
            </a:r>
            <a:endParaRPr lang="en-US" sz="2400" b="1" dirty="0"/>
          </a:p>
        </p:txBody>
      </p:sp>
    </p:spTree>
    <p:extLst>
      <p:ext uri="{BB962C8B-B14F-4D97-AF65-F5344CB8AC3E}">
        <p14:creationId xmlns:p14="http://schemas.microsoft.com/office/powerpoint/2010/main" val="119339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28</a:t>
            </a:fld>
            <a:endParaRPr lang="en-US" sz="1800" dirty="0">
              <a:solidFill>
                <a:schemeClr val="accent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878" y="2957384"/>
            <a:ext cx="6384341" cy="3805281"/>
          </a:xfrm>
          <a:prstGeom prst="rect">
            <a:avLst/>
          </a:prstGeom>
          <a:ln>
            <a:solidFill>
              <a:srgbClr val="FF0000"/>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82" y="83705"/>
            <a:ext cx="5909169" cy="5320318"/>
          </a:xfrm>
          <a:prstGeom prst="rect">
            <a:avLst/>
          </a:prstGeom>
          <a:ln>
            <a:solidFill>
              <a:srgbClr val="FF0000"/>
            </a:solidFill>
          </a:ln>
        </p:spPr>
      </p:pic>
      <p:sp>
        <p:nvSpPr>
          <p:cNvPr id="8" name="TextBox 7"/>
          <p:cNvSpPr txBox="1"/>
          <p:nvPr/>
        </p:nvSpPr>
        <p:spPr>
          <a:xfrm>
            <a:off x="7760751" y="1243913"/>
            <a:ext cx="2257167" cy="830997"/>
          </a:xfrm>
          <a:prstGeom prst="rect">
            <a:avLst/>
          </a:prstGeom>
          <a:noFill/>
        </p:spPr>
        <p:txBody>
          <a:bodyPr wrap="square" rtlCol="0">
            <a:spAutoFit/>
          </a:bodyPr>
          <a:lstStyle/>
          <a:p>
            <a:r>
              <a:rPr lang="ru-RU" sz="2400" b="1" dirty="0">
                <a:solidFill>
                  <a:schemeClr val="accent1">
                    <a:lumMod val="50000"/>
                  </a:schemeClr>
                </a:solidFill>
              </a:rPr>
              <a:t>Алюминиевые ребра</a:t>
            </a:r>
            <a:r>
              <a:rPr lang="sr-Latn-RS" sz="2400" b="1" dirty="0" smtClean="0">
                <a:solidFill>
                  <a:schemeClr val="accent1">
                    <a:lumMod val="50000"/>
                  </a:schemeClr>
                </a:solidFill>
              </a:rPr>
              <a:t>?</a:t>
            </a:r>
            <a:endParaRPr lang="en-US" sz="2400" b="1" dirty="0">
              <a:solidFill>
                <a:schemeClr val="accent1">
                  <a:lumMod val="50000"/>
                </a:schemeClr>
              </a:solidFill>
            </a:endParaRPr>
          </a:p>
        </p:txBody>
      </p:sp>
      <p:sp>
        <p:nvSpPr>
          <p:cNvPr id="9" name="TextBox 8"/>
          <p:cNvSpPr txBox="1"/>
          <p:nvPr/>
        </p:nvSpPr>
        <p:spPr>
          <a:xfrm>
            <a:off x="1219200" y="5852511"/>
            <a:ext cx="2922493" cy="830997"/>
          </a:xfrm>
          <a:prstGeom prst="rect">
            <a:avLst/>
          </a:prstGeom>
          <a:noFill/>
        </p:spPr>
        <p:txBody>
          <a:bodyPr wrap="square" rtlCol="0">
            <a:spAutoFit/>
          </a:bodyPr>
          <a:lstStyle/>
          <a:p>
            <a:r>
              <a:rPr lang="ru-RU" sz="2400" b="1" dirty="0" smtClean="0">
                <a:solidFill>
                  <a:schemeClr val="accent1">
                    <a:lumMod val="50000"/>
                  </a:schemeClr>
                </a:solidFill>
              </a:rPr>
              <a:t>Дверь холодильной камеры?</a:t>
            </a:r>
            <a:endParaRPr lang="en-US" sz="2400" b="1" dirty="0">
              <a:solidFill>
                <a:schemeClr val="accent1">
                  <a:lumMod val="50000"/>
                </a:schemeClr>
              </a:solidFill>
            </a:endParaRPr>
          </a:p>
        </p:txBody>
      </p:sp>
    </p:spTree>
    <p:extLst>
      <p:ext uri="{BB962C8B-B14F-4D97-AF65-F5344CB8AC3E}">
        <p14:creationId xmlns:p14="http://schemas.microsoft.com/office/powerpoint/2010/main" val="1065148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68" y="195649"/>
            <a:ext cx="10857382" cy="6466702"/>
          </a:xfrm>
        </p:spPr>
        <p:txBody>
          <a:bodyPr>
            <a:noAutofit/>
          </a:bodyPr>
          <a:lstStyle/>
          <a:p>
            <a:pPr>
              <a:lnSpc>
                <a:spcPct val="100000"/>
              </a:lnSpc>
              <a:spcAft>
                <a:spcPts val="600"/>
              </a:spcAft>
            </a:pPr>
            <a:r>
              <a:rPr lang="sr-Latn-RS" sz="1700" b="1" dirty="0">
                <a:solidFill>
                  <a:schemeClr val="accent1">
                    <a:lumMod val="50000"/>
                  </a:schemeClr>
                </a:solidFill>
                <a:latin typeface="+mn-lt"/>
              </a:rPr>
              <a:t> </a:t>
            </a:r>
            <a:r>
              <a:rPr lang="ru-RU" sz="2400" b="1" dirty="0">
                <a:solidFill>
                  <a:schemeClr val="accent1">
                    <a:lumMod val="50000"/>
                  </a:schemeClr>
                </a:solidFill>
                <a:latin typeface="+mn-lt"/>
              </a:rPr>
              <a:t>Стандарты и законодательство ЕС по воспламеняющимся хладагентам </a:t>
            </a:r>
            <a:r>
              <a:rPr lang="ru-RU" sz="1700" b="1" dirty="0">
                <a:solidFill>
                  <a:schemeClr val="accent1">
                    <a:lumMod val="50000"/>
                  </a:schemeClr>
                </a:solidFill>
                <a:latin typeface="+mn-lt"/>
              </a:rPr>
              <a:t/>
            </a:r>
            <a:br>
              <a:rPr lang="ru-RU" sz="1700" b="1" dirty="0">
                <a:solidFill>
                  <a:schemeClr val="accent1">
                    <a:lumMod val="50000"/>
                  </a:schemeClr>
                </a:solidFill>
                <a:latin typeface="+mn-lt"/>
              </a:rPr>
            </a:br>
            <a:r>
              <a:rPr lang="ru-RU" sz="1700" b="1" dirty="0" smtClean="0">
                <a:solidFill>
                  <a:schemeClr val="accent1">
                    <a:lumMod val="50000"/>
                  </a:schemeClr>
                </a:solidFill>
                <a:latin typeface="+mn-lt"/>
              </a:rPr>
              <a:t>Системы </a:t>
            </a:r>
            <a:r>
              <a:rPr lang="ru-RU" sz="1700" b="1" dirty="0">
                <a:solidFill>
                  <a:schemeClr val="accent1">
                    <a:lumMod val="50000"/>
                  </a:schemeClr>
                </a:solidFill>
                <a:latin typeface="+mn-lt"/>
              </a:rPr>
              <a:t>охлаждения </a:t>
            </a:r>
            <a:r>
              <a:rPr lang="ru-RU" sz="1700" dirty="0">
                <a:solidFill>
                  <a:schemeClr val="accent1">
                    <a:lumMod val="50000"/>
                  </a:schemeClr>
                </a:solidFill>
                <a:latin typeface="+mn-lt"/>
              </a:rPr>
              <a:t>и кондиционирования воздуха, если </a:t>
            </a:r>
            <a:r>
              <a:rPr lang="ru-RU" sz="1700" dirty="0" smtClean="0">
                <a:solidFill>
                  <a:schemeClr val="accent1">
                    <a:lumMod val="50000"/>
                  </a:schemeClr>
                </a:solidFill>
                <a:latin typeface="+mn-lt"/>
              </a:rPr>
              <a:t>они спроектированы, сконструированы</a:t>
            </a:r>
            <a:r>
              <a:rPr lang="ru-RU" sz="1700" dirty="0">
                <a:solidFill>
                  <a:schemeClr val="accent1">
                    <a:lumMod val="50000"/>
                  </a:schemeClr>
                </a:solidFill>
                <a:latin typeface="+mn-lt"/>
              </a:rPr>
              <a:t>, установлены, </a:t>
            </a:r>
            <a:r>
              <a:rPr lang="ru-RU" sz="1700" dirty="0" smtClean="0">
                <a:solidFill>
                  <a:schemeClr val="accent1">
                    <a:lumMod val="50000"/>
                  </a:schemeClr>
                </a:solidFill>
                <a:latin typeface="+mn-lt"/>
              </a:rPr>
              <a:t>и эксплуатируются без учета нормативно-правовой базы и стандартов, могут </a:t>
            </a:r>
            <a:r>
              <a:rPr lang="ru-RU" sz="1700" dirty="0">
                <a:solidFill>
                  <a:schemeClr val="accent1">
                    <a:lumMod val="50000"/>
                  </a:schemeClr>
                </a:solidFill>
                <a:latin typeface="+mn-lt"/>
              </a:rPr>
              <a:t>быть </a:t>
            </a:r>
            <a:r>
              <a:rPr lang="ru-RU" sz="1700" dirty="0" smtClean="0">
                <a:solidFill>
                  <a:schemeClr val="accent1">
                    <a:lumMod val="50000"/>
                  </a:schemeClr>
                </a:solidFill>
                <a:latin typeface="+mn-lt"/>
              </a:rPr>
              <a:t>опасными </a:t>
            </a:r>
            <a:r>
              <a:rPr lang="ru-RU" sz="1700" dirty="0">
                <a:solidFill>
                  <a:schemeClr val="accent1">
                    <a:lumMod val="50000"/>
                  </a:schemeClr>
                </a:solidFill>
                <a:latin typeface="+mn-lt"/>
              </a:rPr>
              <a:t>для здоровья и безопасности людей. </a:t>
            </a:r>
            <a:r>
              <a:rPr lang="ru-RU" sz="1700" dirty="0" smtClean="0">
                <a:solidFill>
                  <a:schemeClr val="accent1">
                    <a:lumMod val="50000"/>
                  </a:schemeClr>
                </a:solidFill>
                <a:latin typeface="+mn-lt"/>
              </a:rPr>
              <a:t> </a:t>
            </a:r>
            <a:br>
              <a:rPr lang="ru-RU" sz="1700" dirty="0" smtClean="0">
                <a:solidFill>
                  <a:schemeClr val="accent1">
                    <a:lumMod val="50000"/>
                  </a:schemeClr>
                </a:solidFill>
                <a:latin typeface="+mn-lt"/>
              </a:rPr>
            </a:br>
            <a:r>
              <a:rPr lang="ru-RU" sz="1700" b="1" dirty="0" smtClean="0">
                <a:solidFill>
                  <a:schemeClr val="accent1">
                    <a:lumMod val="50000"/>
                  </a:schemeClr>
                </a:solidFill>
                <a:latin typeface="+mn-lt"/>
              </a:rPr>
              <a:t>Производителям </a:t>
            </a:r>
            <a:r>
              <a:rPr lang="ru-RU" sz="1700" b="1" dirty="0">
                <a:solidFill>
                  <a:schemeClr val="accent1">
                    <a:lumMod val="50000"/>
                  </a:schemeClr>
                </a:solidFill>
                <a:latin typeface="+mn-lt"/>
              </a:rPr>
              <a:t>и </a:t>
            </a:r>
            <a:r>
              <a:rPr lang="ru-RU" sz="1700" b="1" dirty="0" smtClean="0">
                <a:solidFill>
                  <a:schemeClr val="accent1">
                    <a:lumMod val="50000"/>
                  </a:schemeClr>
                </a:solidFill>
                <a:latin typeface="+mn-lt"/>
              </a:rPr>
              <a:t>монтажникам оборудования</a:t>
            </a:r>
            <a:r>
              <a:rPr lang="ru-RU" sz="1700" b="1" dirty="0">
                <a:solidFill>
                  <a:schemeClr val="accent1">
                    <a:lumMod val="50000"/>
                  </a:schemeClr>
                </a:solidFill>
                <a:latin typeface="+mn-lt"/>
              </a:rPr>
              <a:t>, </a:t>
            </a:r>
            <a:r>
              <a:rPr lang="ru-RU" sz="1700" dirty="0">
                <a:solidFill>
                  <a:schemeClr val="accent1">
                    <a:lumMod val="50000"/>
                  </a:schemeClr>
                </a:solidFill>
                <a:latin typeface="+mn-lt"/>
              </a:rPr>
              <a:t>а также конечным пользователям необходимо соблюдать </a:t>
            </a:r>
            <a:r>
              <a:rPr lang="ru-RU" sz="1700" dirty="0" smtClean="0">
                <a:solidFill>
                  <a:schemeClr val="accent1">
                    <a:lumMod val="50000"/>
                  </a:schemeClr>
                </a:solidFill>
                <a:latin typeface="+mn-lt"/>
              </a:rPr>
              <a:t>законодательство, кодексы </a:t>
            </a:r>
            <a:r>
              <a:rPr lang="ru-RU" sz="1700" dirty="0">
                <a:solidFill>
                  <a:schemeClr val="accent1">
                    <a:lumMod val="50000"/>
                  </a:schemeClr>
                </a:solidFill>
                <a:latin typeface="+mn-lt"/>
              </a:rPr>
              <a:t>и </a:t>
            </a:r>
            <a:r>
              <a:rPr lang="ru-RU" sz="1700" dirty="0" smtClean="0">
                <a:solidFill>
                  <a:schemeClr val="accent1">
                    <a:lumMod val="50000"/>
                  </a:schemeClr>
                </a:solidFill>
                <a:latin typeface="+mn-lt"/>
              </a:rPr>
              <a:t>стандарты, </a:t>
            </a:r>
            <a:r>
              <a:rPr lang="ru-RU" sz="1700" dirty="0">
                <a:solidFill>
                  <a:schemeClr val="accent1">
                    <a:lumMod val="50000"/>
                  </a:schemeClr>
                </a:solidFill>
                <a:latin typeface="+mn-lt"/>
              </a:rPr>
              <a:t>которые применяются </a:t>
            </a:r>
            <a:r>
              <a:rPr lang="ru-RU" sz="1700" dirty="0" smtClean="0">
                <a:solidFill>
                  <a:schemeClr val="accent1">
                    <a:lumMod val="50000"/>
                  </a:schemeClr>
                </a:solidFill>
                <a:latin typeface="+mn-lt"/>
              </a:rPr>
              <a:t>для </a:t>
            </a:r>
            <a:r>
              <a:rPr lang="ru-RU" sz="1700" dirty="0">
                <a:solidFill>
                  <a:schemeClr val="accent1">
                    <a:lumMod val="50000"/>
                  </a:schemeClr>
                </a:solidFill>
                <a:latin typeface="+mn-lt"/>
              </a:rPr>
              <a:t>всех государств-членов</a:t>
            </a:r>
            <a:r>
              <a:rPr lang="ru-RU" sz="1700" dirty="0" smtClean="0">
                <a:solidFill>
                  <a:schemeClr val="accent1">
                    <a:lumMod val="50000"/>
                  </a:schemeClr>
                </a:solidFill>
                <a:latin typeface="+mn-lt"/>
              </a:rPr>
              <a:t> ЕС. </a:t>
            </a:r>
            <a:r>
              <a:rPr lang="ru-RU" sz="1700" b="1" dirty="0" smtClean="0">
                <a:solidFill>
                  <a:schemeClr val="accent1">
                    <a:lumMod val="50000"/>
                  </a:schemeClr>
                </a:solidFill>
                <a:latin typeface="+mn-lt"/>
              </a:rPr>
              <a:t/>
            </a:r>
            <a:br>
              <a:rPr lang="ru-RU" sz="1700" b="1" dirty="0" smtClean="0">
                <a:solidFill>
                  <a:schemeClr val="accent1">
                    <a:lumMod val="50000"/>
                  </a:schemeClr>
                </a:solidFill>
                <a:latin typeface="+mn-lt"/>
              </a:rPr>
            </a:br>
            <a:r>
              <a:rPr lang="ru-RU" sz="1700" b="1" dirty="0" smtClean="0">
                <a:solidFill>
                  <a:schemeClr val="accent1">
                    <a:lumMod val="50000"/>
                  </a:schemeClr>
                </a:solidFill>
                <a:latin typeface="+mn-lt"/>
              </a:rPr>
              <a:t>Национальное </a:t>
            </a:r>
            <a:r>
              <a:rPr lang="ru-RU" sz="1700" b="1" dirty="0">
                <a:solidFill>
                  <a:schemeClr val="accent1">
                    <a:lumMod val="50000"/>
                  </a:schemeClr>
                </a:solidFill>
                <a:latin typeface="+mn-lt"/>
              </a:rPr>
              <a:t>регулирование </a:t>
            </a:r>
            <a:r>
              <a:rPr lang="ru-RU" sz="1700" b="1" dirty="0" smtClean="0">
                <a:solidFill>
                  <a:schemeClr val="accent1">
                    <a:lumMod val="50000"/>
                  </a:schemeClr>
                </a:solidFill>
                <a:latin typeface="+mn-lt"/>
              </a:rPr>
              <a:t>различно в разных странах. </a:t>
            </a:r>
            <a:br>
              <a:rPr lang="ru-RU" sz="1700" b="1" dirty="0" smtClean="0">
                <a:solidFill>
                  <a:schemeClr val="accent1">
                    <a:lumMod val="50000"/>
                  </a:schemeClr>
                </a:solidFill>
                <a:latin typeface="+mn-lt"/>
              </a:rPr>
            </a:br>
            <a:r>
              <a:rPr lang="ru-RU" sz="1700" b="1" dirty="0" smtClean="0">
                <a:solidFill>
                  <a:schemeClr val="accent1">
                    <a:lumMod val="50000"/>
                  </a:schemeClr>
                </a:solidFill>
                <a:latin typeface="+mn-lt"/>
              </a:rPr>
              <a:t>Стандарты </a:t>
            </a:r>
            <a:r>
              <a:rPr lang="ru-RU" sz="1700" b="1" dirty="0">
                <a:solidFill>
                  <a:schemeClr val="accent1">
                    <a:lumMod val="50000"/>
                  </a:schemeClr>
                </a:solidFill>
                <a:latin typeface="+mn-lt"/>
              </a:rPr>
              <a:t>IEC </a:t>
            </a:r>
            <a:r>
              <a:rPr lang="ru-RU" sz="1700" dirty="0">
                <a:solidFill>
                  <a:schemeClr val="accent1">
                    <a:lumMod val="50000"/>
                  </a:schemeClr>
                </a:solidFill>
                <a:latin typeface="+mn-lt"/>
              </a:rPr>
              <a:t>устанавливают универсальный лимит </a:t>
            </a:r>
            <a:r>
              <a:rPr lang="ru-RU" sz="1700" dirty="0" smtClean="0">
                <a:solidFill>
                  <a:schemeClr val="accent1">
                    <a:lumMod val="50000"/>
                  </a:schemeClr>
                </a:solidFill>
                <a:latin typeface="+mn-lt"/>
              </a:rPr>
              <a:t>для заправки </a:t>
            </a:r>
            <a:r>
              <a:rPr lang="ru-RU" sz="1700" dirty="0">
                <a:solidFill>
                  <a:schemeClr val="accent1">
                    <a:lumMod val="50000"/>
                  </a:schemeClr>
                </a:solidFill>
                <a:latin typeface="+mn-lt"/>
              </a:rPr>
              <a:t>150 г для коммерческих холодильных систем и </a:t>
            </a:r>
            <a:r>
              <a:rPr lang="ru-RU" sz="1700" dirty="0" smtClean="0">
                <a:solidFill>
                  <a:schemeClr val="accent1">
                    <a:lumMod val="50000"/>
                  </a:schemeClr>
                </a:solidFill>
                <a:latin typeface="+mn-lt"/>
              </a:rPr>
              <a:t>бытовых холодильников. </a:t>
            </a:r>
            <a:r>
              <a:rPr lang="ru-RU" sz="1700" dirty="0">
                <a:solidFill>
                  <a:schemeClr val="accent1">
                    <a:lumMod val="50000"/>
                  </a:schemeClr>
                </a:solidFill>
                <a:latin typeface="+mn-lt"/>
              </a:rPr>
              <a:t>Малые </a:t>
            </a:r>
            <a:r>
              <a:rPr lang="ru-RU" sz="1700" dirty="0" smtClean="0">
                <a:solidFill>
                  <a:schemeClr val="accent1">
                    <a:lumMod val="50000"/>
                  </a:schemeClr>
                </a:solidFill>
                <a:latin typeface="+mn-lt"/>
              </a:rPr>
              <a:t>производства, допускается заправка горючим </a:t>
            </a:r>
            <a:r>
              <a:rPr lang="ru-RU" sz="1700" dirty="0">
                <a:solidFill>
                  <a:schemeClr val="accent1">
                    <a:lumMod val="50000"/>
                  </a:schemeClr>
                </a:solidFill>
                <a:latin typeface="+mn-lt"/>
              </a:rPr>
              <a:t>хладагент до 150 г в </a:t>
            </a:r>
            <a:r>
              <a:rPr lang="ru-RU" sz="1700" dirty="0" smtClean="0">
                <a:solidFill>
                  <a:schemeClr val="accent1">
                    <a:lumMod val="50000"/>
                  </a:schemeClr>
                </a:solidFill>
                <a:latin typeface="+mn-lt"/>
              </a:rPr>
              <a:t>каждом отдельном контуре, </a:t>
            </a:r>
            <a:r>
              <a:rPr lang="ru-RU" sz="1700" dirty="0">
                <a:solidFill>
                  <a:schemeClr val="accent1">
                    <a:lumMod val="50000"/>
                  </a:schemeClr>
                </a:solidFill>
                <a:latin typeface="+mn-lt"/>
              </a:rPr>
              <a:t>и </a:t>
            </a:r>
            <a:r>
              <a:rPr lang="ru-RU" sz="1700" dirty="0" smtClean="0">
                <a:solidFill>
                  <a:schemeClr val="accent1">
                    <a:lumMod val="50000"/>
                  </a:schemeClr>
                </a:solidFill>
                <a:latin typeface="+mn-lt"/>
              </a:rPr>
              <a:t>ХУ размещается </a:t>
            </a:r>
            <a:r>
              <a:rPr lang="ru-RU" sz="1700" dirty="0">
                <a:solidFill>
                  <a:schemeClr val="accent1">
                    <a:lumMod val="50000"/>
                  </a:schemeClr>
                </a:solidFill>
                <a:latin typeface="+mn-lt"/>
              </a:rPr>
              <a:t>без ограничений. </a:t>
            </a:r>
            <a:r>
              <a:rPr lang="ru-RU" sz="1700" dirty="0" smtClean="0">
                <a:solidFill>
                  <a:schemeClr val="accent1">
                    <a:lumMod val="50000"/>
                  </a:schemeClr>
                </a:solidFill>
                <a:latin typeface="+mn-lt"/>
              </a:rPr>
              <a:t>Допустимо размещение нескольких систем </a:t>
            </a:r>
            <a:r>
              <a:rPr lang="ru-RU" sz="1700" dirty="0">
                <a:solidFill>
                  <a:schemeClr val="accent1">
                    <a:lumMod val="50000"/>
                  </a:schemeClr>
                </a:solidFill>
                <a:latin typeface="+mn-lt"/>
              </a:rPr>
              <a:t>с </a:t>
            </a:r>
            <a:r>
              <a:rPr lang="ru-RU" sz="1700" dirty="0" smtClean="0">
                <a:solidFill>
                  <a:schemeClr val="accent1">
                    <a:lumMod val="50000"/>
                  </a:schemeClr>
                </a:solidFill>
                <a:latin typeface="+mn-lt"/>
              </a:rPr>
              <a:t>заправкой менее </a:t>
            </a:r>
            <a:r>
              <a:rPr lang="ru-RU" sz="1700" dirty="0">
                <a:solidFill>
                  <a:schemeClr val="accent1">
                    <a:lumMod val="50000"/>
                  </a:schemeClr>
                </a:solidFill>
                <a:latin typeface="+mn-lt"/>
              </a:rPr>
              <a:t>150 г, </a:t>
            </a:r>
            <a:r>
              <a:rPr lang="ru-RU" sz="1700" dirty="0" smtClean="0">
                <a:solidFill>
                  <a:schemeClr val="accent1">
                    <a:lumMod val="50000"/>
                  </a:schemeClr>
                </a:solidFill>
                <a:latin typeface="+mn-lt"/>
              </a:rPr>
              <a:t>той же самой площади. Основное условие </a:t>
            </a:r>
            <a:r>
              <a:rPr lang="ru-RU" sz="1700" dirty="0">
                <a:solidFill>
                  <a:schemeClr val="accent1">
                    <a:lumMod val="50000"/>
                  </a:schemeClr>
                </a:solidFill>
                <a:latin typeface="+mn-lt"/>
              </a:rPr>
              <a:t>безопасности заключается в том, что в </a:t>
            </a:r>
            <a:r>
              <a:rPr lang="ru-RU" sz="1700" dirty="0" smtClean="0">
                <a:solidFill>
                  <a:schemeClr val="accent1">
                    <a:lumMod val="50000"/>
                  </a:schemeClr>
                </a:solidFill>
                <a:latin typeface="+mn-lt"/>
              </a:rPr>
              <a:t>начале происходит утечка </a:t>
            </a:r>
            <a:r>
              <a:rPr lang="ru-RU" sz="1700" dirty="0">
                <a:solidFill>
                  <a:schemeClr val="accent1">
                    <a:lumMod val="50000"/>
                  </a:schemeClr>
                </a:solidFill>
                <a:latin typeface="+mn-lt"/>
              </a:rPr>
              <a:t>легковоспламеняющегося хладагента, вероятность воспламенения от внешнего источника </a:t>
            </a:r>
            <a:r>
              <a:rPr lang="ru-RU" sz="1700" dirty="0" smtClean="0">
                <a:solidFill>
                  <a:schemeClr val="accent1">
                    <a:lumMod val="50000"/>
                  </a:schemeClr>
                </a:solidFill>
                <a:latin typeface="+mn-lt"/>
              </a:rPr>
              <a:t>в </a:t>
            </a:r>
            <a:r>
              <a:rPr lang="ru-RU" sz="1700" dirty="0" err="1" smtClean="0">
                <a:solidFill>
                  <a:schemeClr val="accent1">
                    <a:lumMod val="50000"/>
                  </a:schemeClr>
                </a:solidFill>
                <a:latin typeface="+mn-lt"/>
              </a:rPr>
              <a:t>о.с</a:t>
            </a:r>
            <a:r>
              <a:rPr lang="ru-RU" sz="1700" dirty="0" smtClean="0">
                <a:solidFill>
                  <a:schemeClr val="accent1">
                    <a:lumMod val="50000"/>
                  </a:schemeClr>
                </a:solidFill>
                <a:latin typeface="+mn-lt"/>
              </a:rPr>
              <a:t>. низкая</a:t>
            </a:r>
            <a:r>
              <a:rPr lang="ru-RU" sz="1700" dirty="0">
                <a:solidFill>
                  <a:schemeClr val="accent1">
                    <a:lumMod val="50000"/>
                  </a:schemeClr>
                </a:solidFill>
                <a:latin typeface="+mn-lt"/>
              </a:rPr>
              <a:t>. Тем не менее, все же </a:t>
            </a:r>
            <a:r>
              <a:rPr lang="ru-RU" sz="1700" dirty="0" smtClean="0">
                <a:solidFill>
                  <a:schemeClr val="accent1">
                    <a:lumMod val="50000"/>
                  </a:schemeClr>
                </a:solidFill>
                <a:latin typeface="+mn-lt"/>
              </a:rPr>
              <a:t>необходимо размещать </a:t>
            </a:r>
            <a:r>
              <a:rPr lang="ru-RU" sz="1700" dirty="0">
                <a:solidFill>
                  <a:schemeClr val="accent1">
                    <a:lumMod val="50000"/>
                  </a:schemeClr>
                </a:solidFill>
                <a:latin typeface="+mn-lt"/>
              </a:rPr>
              <a:t>системы или приборы вдали от любых известных источников воспламенения</a:t>
            </a:r>
            <a:r>
              <a:rPr lang="ru-RU" sz="1700" dirty="0" smtClean="0">
                <a:solidFill>
                  <a:schemeClr val="accent1">
                    <a:lumMod val="50000"/>
                  </a:schemeClr>
                </a:solidFill>
                <a:latin typeface="+mn-lt"/>
              </a:rPr>
              <a:t>. </a:t>
            </a:r>
            <a:r>
              <a:rPr lang="ru-RU" sz="1700" dirty="0">
                <a:solidFill>
                  <a:schemeClr val="accent1">
                    <a:lumMod val="50000"/>
                  </a:schemeClr>
                </a:solidFill>
                <a:latin typeface="+mn-lt"/>
              </a:rPr>
              <a:t>Н</a:t>
            </a:r>
            <a:r>
              <a:rPr lang="ru-RU" sz="1700" dirty="0" smtClean="0">
                <a:solidFill>
                  <a:schemeClr val="accent1">
                    <a:lumMod val="50000"/>
                  </a:schemeClr>
                </a:solidFill>
                <a:latin typeface="+mn-lt"/>
              </a:rPr>
              <a:t>ебольшие ХУ </a:t>
            </a:r>
            <a:r>
              <a:rPr lang="ru-RU" sz="1700" dirty="0">
                <a:solidFill>
                  <a:schemeClr val="accent1">
                    <a:lumMod val="50000"/>
                  </a:schemeClr>
                </a:solidFill>
                <a:latin typeface="+mn-lt"/>
              </a:rPr>
              <a:t>не могут </a:t>
            </a:r>
            <a:r>
              <a:rPr lang="ru-RU" sz="1700" dirty="0" smtClean="0">
                <a:solidFill>
                  <a:schemeClr val="accent1">
                    <a:lumMod val="50000"/>
                  </a:schemeClr>
                </a:solidFill>
                <a:latin typeface="+mn-lt"/>
              </a:rPr>
              <a:t>иметь потенциальные источники </a:t>
            </a:r>
            <a:r>
              <a:rPr lang="ru-RU" sz="1700" dirty="0">
                <a:solidFill>
                  <a:schemeClr val="accent1">
                    <a:lumMod val="50000"/>
                  </a:schemeClr>
                </a:solidFill>
                <a:latin typeface="+mn-lt"/>
              </a:rPr>
              <a:t>воспламенения, </a:t>
            </a:r>
            <a:r>
              <a:rPr lang="ru-RU" sz="1700" dirty="0" smtClean="0">
                <a:solidFill>
                  <a:schemeClr val="accent1">
                    <a:lumMod val="50000"/>
                  </a:schemeClr>
                </a:solidFill>
                <a:latin typeface="+mn-lt"/>
              </a:rPr>
              <a:t>расположенные </a:t>
            </a:r>
            <a:r>
              <a:rPr lang="ru-RU" sz="1700" dirty="0">
                <a:solidFill>
                  <a:schemeClr val="accent1">
                    <a:lumMod val="50000"/>
                  </a:schemeClr>
                </a:solidFill>
                <a:latin typeface="+mn-lt"/>
              </a:rPr>
              <a:t>внутри </a:t>
            </a:r>
            <a:r>
              <a:rPr lang="ru-RU" sz="1700" dirty="0" smtClean="0">
                <a:solidFill>
                  <a:schemeClr val="accent1">
                    <a:lumMod val="50000"/>
                  </a:schemeClr>
                </a:solidFill>
                <a:latin typeface="+mn-lt"/>
              </a:rPr>
              <a:t>системы. </a:t>
            </a:r>
            <a:br>
              <a:rPr lang="ru-RU" sz="1700" dirty="0" smtClean="0">
                <a:solidFill>
                  <a:schemeClr val="accent1">
                    <a:lumMod val="50000"/>
                  </a:schemeClr>
                </a:solidFill>
                <a:latin typeface="+mn-lt"/>
              </a:rPr>
            </a:br>
            <a:r>
              <a:rPr lang="ru-RU" sz="1700" b="1" dirty="0" smtClean="0">
                <a:solidFill>
                  <a:schemeClr val="accent1">
                    <a:lumMod val="50000"/>
                  </a:schemeClr>
                </a:solidFill>
                <a:latin typeface="+mn-lt"/>
              </a:rPr>
              <a:t>Для </a:t>
            </a:r>
            <a:r>
              <a:rPr lang="ru-RU" sz="1700" b="1" dirty="0">
                <a:solidFill>
                  <a:schemeClr val="accent1">
                    <a:lumMod val="50000"/>
                  </a:schemeClr>
                </a:solidFill>
                <a:latin typeface="+mn-lt"/>
              </a:rPr>
              <a:t>отдельных систем с горючими хладагентами, превышающими </a:t>
            </a:r>
            <a:r>
              <a:rPr lang="ru-RU" sz="1700" b="1" dirty="0" smtClean="0">
                <a:solidFill>
                  <a:schemeClr val="accent1">
                    <a:lumMod val="50000"/>
                  </a:schemeClr>
                </a:solidFill>
                <a:latin typeface="+mn-lt"/>
              </a:rPr>
              <a:t>заправку х/а 150 </a:t>
            </a:r>
            <a:r>
              <a:rPr lang="ru-RU" sz="1700" b="1" dirty="0">
                <a:solidFill>
                  <a:schemeClr val="accent1">
                    <a:lumMod val="50000"/>
                  </a:schemeClr>
                </a:solidFill>
                <a:latin typeface="+mn-lt"/>
              </a:rPr>
              <a:t>г, </a:t>
            </a:r>
            <a:r>
              <a:rPr lang="ru-RU" sz="1700" b="1" dirty="0" smtClean="0">
                <a:solidFill>
                  <a:schemeClr val="accent1">
                    <a:lumMod val="50000"/>
                  </a:schemeClr>
                </a:solidFill>
                <a:latin typeface="+mn-lt"/>
              </a:rPr>
              <a:t>используются другие особые условия, связанные </a:t>
            </a:r>
            <a:r>
              <a:rPr lang="ru-RU" sz="1700" b="1" dirty="0">
                <a:solidFill>
                  <a:schemeClr val="accent1">
                    <a:lumMod val="50000"/>
                  </a:schemeClr>
                </a:solidFill>
                <a:latin typeface="+mn-lt"/>
              </a:rPr>
              <a:t>с </a:t>
            </a:r>
            <a:r>
              <a:rPr lang="ru-RU" sz="1700" b="1" dirty="0" smtClean="0">
                <a:solidFill>
                  <a:schemeClr val="accent1">
                    <a:lumMod val="50000"/>
                  </a:schemeClr>
                </a:solidFill>
                <a:latin typeface="+mn-lt"/>
              </a:rPr>
              <a:t>заполнением х/а системы с </a:t>
            </a:r>
            <a:r>
              <a:rPr lang="ru-RU" sz="1700" b="1" dirty="0">
                <a:solidFill>
                  <a:schemeClr val="accent1">
                    <a:lumMod val="50000"/>
                  </a:schemeClr>
                </a:solidFill>
                <a:latin typeface="+mn-lt"/>
              </a:rPr>
              <a:t>объемом </a:t>
            </a:r>
            <a:r>
              <a:rPr lang="ru-RU" sz="1700" b="1" dirty="0" smtClean="0">
                <a:solidFill>
                  <a:schemeClr val="accent1">
                    <a:lumMod val="50000"/>
                  </a:schemeClr>
                </a:solidFill>
                <a:latin typeface="+mn-lt"/>
              </a:rPr>
              <a:t>занимаемого помещения</a:t>
            </a:r>
            <a:r>
              <a:rPr lang="ru-RU" sz="1700" b="1" dirty="0">
                <a:solidFill>
                  <a:schemeClr val="accent1">
                    <a:lumMod val="50000"/>
                  </a:schemeClr>
                </a:solidFill>
                <a:latin typeface="+mn-lt"/>
              </a:rPr>
              <a:t>, </a:t>
            </a:r>
            <a:r>
              <a:rPr lang="ru-RU" sz="1700" b="1" dirty="0" smtClean="0">
                <a:solidFill>
                  <a:schemeClr val="accent1">
                    <a:lumMod val="50000"/>
                  </a:schemeClr>
                </a:solidFill>
                <a:latin typeface="+mn-lt"/>
              </a:rPr>
              <a:t>с требованием - отсутствие </a:t>
            </a:r>
            <a:r>
              <a:rPr lang="ru-RU" sz="1700" b="1" dirty="0">
                <a:solidFill>
                  <a:schemeClr val="accent1">
                    <a:lumMod val="50000"/>
                  </a:schemeClr>
                </a:solidFill>
                <a:latin typeface="+mn-lt"/>
              </a:rPr>
              <a:t>источников </a:t>
            </a:r>
            <a:r>
              <a:rPr lang="ru-RU" sz="1700" b="1" dirty="0" smtClean="0">
                <a:solidFill>
                  <a:schemeClr val="accent1">
                    <a:lumMod val="50000"/>
                  </a:schemeClr>
                </a:solidFill>
                <a:latin typeface="+mn-lt"/>
              </a:rPr>
              <a:t>воспламенения или размещение в </a:t>
            </a:r>
            <a:r>
              <a:rPr lang="ru-RU" sz="1700" b="1" dirty="0">
                <a:solidFill>
                  <a:schemeClr val="accent1">
                    <a:lumMod val="50000"/>
                  </a:schemeClr>
                </a:solidFill>
                <a:latin typeface="+mn-lt"/>
              </a:rPr>
              <a:t>непосредственной близости от системы, и / или минимальные требования к вентиляции. </a:t>
            </a:r>
            <a:r>
              <a:rPr lang="ru-RU" sz="1700" b="1" dirty="0" smtClean="0">
                <a:solidFill>
                  <a:schemeClr val="accent1">
                    <a:lumMod val="50000"/>
                  </a:schemeClr>
                </a:solidFill>
                <a:latin typeface="+mn-lt"/>
              </a:rPr>
              <a:t/>
            </a:r>
            <a:br>
              <a:rPr lang="ru-RU" sz="1700" b="1" dirty="0" smtClean="0">
                <a:solidFill>
                  <a:schemeClr val="accent1">
                    <a:lumMod val="50000"/>
                  </a:schemeClr>
                </a:solidFill>
                <a:latin typeface="+mn-lt"/>
              </a:rPr>
            </a:br>
            <a:r>
              <a:rPr lang="ru-RU" sz="1700" b="1" dirty="0" smtClean="0">
                <a:solidFill>
                  <a:schemeClr val="accent1">
                    <a:lumMod val="50000"/>
                  </a:schemeClr>
                </a:solidFill>
                <a:latin typeface="+mn-lt"/>
              </a:rPr>
              <a:t>- </a:t>
            </a:r>
            <a:r>
              <a:rPr lang="ru-RU" sz="1700" b="1" dirty="0">
                <a:solidFill>
                  <a:schemeClr val="accent1">
                    <a:lumMod val="50000"/>
                  </a:schemeClr>
                </a:solidFill>
                <a:latin typeface="+mn-lt"/>
              </a:rPr>
              <a:t>Директивы ЕС </a:t>
            </a:r>
            <a:r>
              <a:rPr lang="ru-RU" sz="1700" dirty="0">
                <a:solidFill>
                  <a:schemeClr val="accent1">
                    <a:lumMod val="50000"/>
                  </a:schemeClr>
                </a:solidFill>
                <a:latin typeface="+mn-lt"/>
              </a:rPr>
              <a:t>являются обязательными. Использование стандартов не является обязательным, но широко признается, </a:t>
            </a:r>
            <a:r>
              <a:rPr lang="ru-RU" sz="1700" dirty="0" smtClean="0">
                <a:solidFill>
                  <a:schemeClr val="accent1">
                    <a:lumMod val="50000"/>
                  </a:schemeClr>
                </a:solidFill>
                <a:latin typeface="+mn-lt"/>
              </a:rPr>
              <a:t>как соблюдение соответствующего стандарта ЕС, </a:t>
            </a:r>
            <a:r>
              <a:rPr lang="ru-RU" sz="1700" dirty="0">
                <a:solidFill>
                  <a:schemeClr val="accent1">
                    <a:lumMod val="50000"/>
                  </a:schemeClr>
                </a:solidFill>
                <a:latin typeface="+mn-lt"/>
              </a:rPr>
              <a:t>является важным </a:t>
            </a:r>
            <a:r>
              <a:rPr lang="ru-RU" sz="1700" dirty="0" smtClean="0">
                <a:solidFill>
                  <a:schemeClr val="accent1">
                    <a:lumMod val="50000"/>
                  </a:schemeClr>
                </a:solidFill>
                <a:latin typeface="+mn-lt"/>
              </a:rPr>
              <a:t>для того чтоб показать, что оборудование безопасно в использовании. </a:t>
            </a:r>
            <a:br>
              <a:rPr lang="ru-RU" sz="1700" dirty="0" smtClean="0">
                <a:solidFill>
                  <a:schemeClr val="accent1">
                    <a:lumMod val="50000"/>
                  </a:schemeClr>
                </a:solidFill>
                <a:latin typeface="+mn-lt"/>
              </a:rPr>
            </a:br>
            <a:r>
              <a:rPr lang="ru-RU" sz="1700" b="1" dirty="0" smtClean="0">
                <a:solidFill>
                  <a:schemeClr val="accent1">
                    <a:lumMod val="50000"/>
                  </a:schemeClr>
                </a:solidFill>
                <a:latin typeface="+mn-lt"/>
              </a:rPr>
              <a:t>- </a:t>
            </a:r>
            <a:r>
              <a:rPr lang="ru-RU" sz="1700" b="1" dirty="0">
                <a:solidFill>
                  <a:schemeClr val="accent1">
                    <a:lumMod val="50000"/>
                  </a:schemeClr>
                </a:solidFill>
                <a:latin typeface="+mn-lt"/>
              </a:rPr>
              <a:t>В 2016 году были обновлены </a:t>
            </a:r>
            <a:r>
              <a:rPr lang="ru-RU" sz="1700" b="1" dirty="0" smtClean="0">
                <a:solidFill>
                  <a:schemeClr val="accent1">
                    <a:lumMod val="50000"/>
                  </a:schemeClr>
                </a:solidFill>
                <a:latin typeface="+mn-lt"/>
              </a:rPr>
              <a:t>стандарты </a:t>
            </a:r>
            <a:r>
              <a:rPr lang="ru-RU" sz="1700" b="1" dirty="0">
                <a:solidFill>
                  <a:schemeClr val="accent1">
                    <a:lumMod val="50000"/>
                  </a:schemeClr>
                </a:solidFill>
                <a:latin typeface="+mn-lt"/>
              </a:rPr>
              <a:t>безопасности, такие как ANSI / ASHRAE 34, ANSI / ASHRAE 15 и EN 378.</a:t>
            </a:r>
            <a:endParaRPr lang="en-US" sz="1700" dirty="0">
              <a:solidFill>
                <a:schemeClr val="accent1">
                  <a:lumMod val="50000"/>
                </a:schemeClr>
              </a:solidFill>
              <a:latin typeface="+mn-lt"/>
            </a:endParaRPr>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29</a:t>
            </a:fld>
            <a:endParaRPr lang="en-US" sz="1800" dirty="0">
              <a:solidFill>
                <a:schemeClr val="accent1">
                  <a:lumMod val="50000"/>
                </a:schemeClr>
              </a:solidFill>
            </a:endParaRPr>
          </a:p>
        </p:txBody>
      </p:sp>
    </p:spTree>
    <p:extLst>
      <p:ext uri="{BB962C8B-B14F-4D97-AF65-F5344CB8AC3E}">
        <p14:creationId xmlns:p14="http://schemas.microsoft.com/office/powerpoint/2010/main" val="389168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r>
            <a:br>
              <a:rPr lang="en-US"/>
            </a:br>
            <a:endParaRPr lang="en-US" dirty="0"/>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556909" y="123269"/>
            <a:ext cx="11078182" cy="6309420"/>
          </a:xfrm>
          <a:prstGeom prst="rect">
            <a:avLst/>
          </a:prstGeom>
        </p:spPr>
        <p:txBody>
          <a:bodyPr wrap="square" anchor="ctr">
            <a:spAutoFit/>
          </a:bodyPr>
          <a:lstStyle/>
          <a:p>
            <a:r>
              <a:rPr lang="ru-RU" sz="2000" dirty="0"/>
              <a:t/>
            </a:r>
            <a:br>
              <a:rPr lang="ru-RU" sz="2000" dirty="0"/>
            </a:br>
            <a:endParaRPr lang="ru-RU" sz="2000" dirty="0"/>
          </a:p>
          <a:p>
            <a:r>
              <a:rPr lang="ru-RU" sz="2000" dirty="0" smtClean="0"/>
              <a:t>Одна </a:t>
            </a:r>
            <a:r>
              <a:rPr lang="ru-RU" sz="2000" dirty="0"/>
              <a:t>из крупнейших в мире розничных сетей решила открыть в Сербии 20 супермаркетов, </a:t>
            </a:r>
            <a:r>
              <a:rPr lang="ru-RU" sz="2000" dirty="0" smtClean="0"/>
              <a:t>каждый </a:t>
            </a:r>
            <a:r>
              <a:rPr lang="ru-RU" sz="2000" dirty="0"/>
              <a:t>из которых </a:t>
            </a:r>
            <a:r>
              <a:rPr lang="ru-RU" sz="2000" dirty="0" smtClean="0"/>
              <a:t>общей площадью более </a:t>
            </a:r>
            <a:r>
              <a:rPr lang="ru-RU" sz="2000" dirty="0"/>
              <a:t>2000 м2, </a:t>
            </a:r>
            <a:r>
              <a:rPr lang="ru-RU" sz="2000" dirty="0" smtClean="0"/>
              <a:t>площадь торгового зала составляет </a:t>
            </a:r>
            <a:r>
              <a:rPr lang="ru-RU" sz="2000" dirty="0"/>
              <a:t>около 1400 м2. Супермаркеты строятся по всей Сербии, но </a:t>
            </a:r>
            <a:r>
              <a:rPr lang="ru-RU" sz="2000" dirty="0" smtClean="0"/>
              <a:t>не один </a:t>
            </a:r>
            <a:r>
              <a:rPr lang="ru-RU" sz="2000" dirty="0"/>
              <a:t>из них не будет открыт до начала 2018 года.</a:t>
            </a:r>
          </a:p>
          <a:p>
            <a:pPr>
              <a:lnSpc>
                <a:spcPct val="150000"/>
              </a:lnSpc>
              <a:spcAft>
                <a:spcPts val="600"/>
              </a:spcAf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600"/>
              </a:spcAft>
            </a:pPr>
            <a:r>
              <a:rPr lang="ru-RU" sz="2000" b="1" dirty="0">
                <a:solidFill>
                  <a:srgbClr val="1F3864"/>
                </a:solidFill>
                <a:ea typeface="Times New Roman" panose="02020603050405020304" pitchFamily="18" charset="0"/>
                <a:cs typeface="Times New Roman" panose="02020603050405020304" pitchFamily="18" charset="0"/>
              </a:rPr>
              <a:t>Первый супермаркет, который уже полностью завершен, расположен в Белграде, и его </a:t>
            </a:r>
            <a:r>
              <a:rPr lang="ru-RU" sz="2000" b="1" dirty="0" smtClean="0">
                <a:solidFill>
                  <a:srgbClr val="1F3864"/>
                </a:solidFill>
                <a:ea typeface="Times New Roman" panose="02020603050405020304" pitchFamily="18" charset="0"/>
                <a:cs typeface="Times New Roman" panose="02020603050405020304" pitchFamily="18" charset="0"/>
              </a:rPr>
              <a:t>система хладоснабжения в процессе тестирования.</a:t>
            </a:r>
          </a:p>
          <a:p>
            <a:pPr>
              <a:lnSpc>
                <a:spcPct val="150000"/>
              </a:lnSpc>
              <a:spcAft>
                <a:spcPts val="600"/>
              </a:spcAft>
            </a:pPr>
            <a:endParaRPr lang="sr-Latn-RS" dirty="0">
              <a:solidFill>
                <a:srgbClr val="1F3864"/>
              </a:solidFill>
              <a:latin typeface="Arial" panose="020B0604020202020204" pitchFamily="34" charset="0"/>
              <a:ea typeface="Times New Roman" panose="02020603050405020304" pitchFamily="18" charset="0"/>
              <a:cs typeface="Times New Roman" panose="02020603050405020304" pitchFamily="18" charset="0"/>
            </a:endParaRPr>
          </a:p>
          <a:p>
            <a:r>
              <a:rPr lang="ru-RU" sz="2000" dirty="0"/>
              <a:t/>
            </a:r>
            <a:br>
              <a:rPr lang="ru-RU" sz="2000" dirty="0"/>
            </a:br>
            <a:endParaRPr lang="ru-RU" sz="2000" dirty="0"/>
          </a:p>
          <a:p>
            <a:r>
              <a:rPr lang="ru-RU" sz="2000" dirty="0" smtClean="0"/>
              <a:t>Принятая </a:t>
            </a:r>
            <a:r>
              <a:rPr lang="ru-RU" sz="2000" dirty="0"/>
              <a:t>концепция основана </a:t>
            </a:r>
            <a:r>
              <a:rPr lang="ru-RU" sz="2000" dirty="0" smtClean="0"/>
              <a:t>на использовании </a:t>
            </a:r>
            <a:r>
              <a:rPr lang="ru-RU" sz="2000" dirty="0"/>
              <a:t>холодильных </a:t>
            </a:r>
            <a:r>
              <a:rPr lang="ru-RU" sz="2000" dirty="0" smtClean="0"/>
              <a:t>установок </a:t>
            </a:r>
            <a:r>
              <a:rPr lang="ru-RU" sz="2000" dirty="0"/>
              <a:t>с пропаном в качестве хладагента.</a:t>
            </a:r>
          </a:p>
          <a:p>
            <a:pPr>
              <a:lnSpc>
                <a:spcPct val="150000"/>
              </a:lnSpc>
              <a:spcAft>
                <a:spcPts val="600"/>
              </a:spcAft>
            </a:pPr>
            <a:endParaRPr lang="sr-Latn-RS" dirty="0">
              <a:solidFill>
                <a:srgbClr val="1F3864"/>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600"/>
              </a:spcAft>
            </a:pPr>
            <a:r>
              <a:rPr lang="ru-RU" sz="2000" b="1" u="sng" dirty="0">
                <a:solidFill>
                  <a:srgbClr val="1F3864"/>
                </a:solidFill>
                <a:ea typeface="Times New Roman" panose="02020603050405020304" pitchFamily="18" charset="0"/>
                <a:cs typeface="Times New Roman" panose="02020603050405020304" pitchFamily="18" charset="0"/>
              </a:rPr>
              <a:t>Холодильные установки в этом здании были построены на основе неполной проектной документации.</a:t>
            </a:r>
            <a:endParaRPr lang="en-US" sz="2000" b="1" dirty="0">
              <a:effectLst/>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3</a:t>
            </a:fld>
            <a:endParaRPr lang="en-US" sz="1800" dirty="0">
              <a:solidFill>
                <a:schemeClr val="accent1">
                  <a:lumMod val="50000"/>
                </a:schemeClr>
              </a:solidFill>
            </a:endParaRPr>
          </a:p>
        </p:txBody>
      </p:sp>
    </p:spTree>
    <p:extLst>
      <p:ext uri="{BB962C8B-B14F-4D97-AF65-F5344CB8AC3E}">
        <p14:creationId xmlns:p14="http://schemas.microsoft.com/office/powerpoint/2010/main" val="1696654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30</a:t>
            </a:fld>
            <a:endParaRPr lang="en-US" sz="1800" dirty="0">
              <a:solidFill>
                <a:schemeClr val="accent1">
                  <a:lumMod val="50000"/>
                </a:schemeClr>
              </a:solidFill>
            </a:endParaRPr>
          </a:p>
        </p:txBody>
      </p:sp>
      <p:pic>
        <p:nvPicPr>
          <p:cNvPr id="3" name="Picture 2"/>
          <p:cNvPicPr>
            <a:picLocks noChangeAspect="1"/>
          </p:cNvPicPr>
          <p:nvPr/>
        </p:nvPicPr>
        <p:blipFill>
          <a:blip r:embed="rId2"/>
          <a:stretch>
            <a:fillRect/>
          </a:stretch>
        </p:blipFill>
        <p:spPr>
          <a:xfrm>
            <a:off x="1243913" y="297876"/>
            <a:ext cx="9061798" cy="5117122"/>
          </a:xfrm>
          <a:prstGeom prst="rect">
            <a:avLst/>
          </a:prstGeom>
        </p:spPr>
      </p:pic>
      <p:sp>
        <p:nvSpPr>
          <p:cNvPr id="4" name="Rectangle 3"/>
          <p:cNvSpPr/>
          <p:nvPr/>
        </p:nvSpPr>
        <p:spPr>
          <a:xfrm>
            <a:off x="1243914" y="5340858"/>
            <a:ext cx="9572367" cy="1477328"/>
          </a:xfrm>
          <a:prstGeom prst="rect">
            <a:avLst/>
          </a:prstGeom>
        </p:spPr>
        <p:txBody>
          <a:bodyPr wrap="square">
            <a:spAutoFit/>
          </a:bodyPr>
          <a:lstStyle/>
          <a:p>
            <a:pPr algn="just">
              <a:spcAft>
                <a:spcPts val="0"/>
              </a:spcAft>
            </a:pPr>
            <a:r>
              <a:rPr lang="ru-RU" dirty="0">
                <a:solidFill>
                  <a:srgbClr val="1F3864"/>
                </a:solidFill>
                <a:ea typeface="Times New Roman" panose="02020603050405020304" pitchFamily="18" charset="0"/>
                <a:cs typeface="Times New Roman" panose="02020603050405020304" pitchFamily="18" charset="0"/>
              </a:rPr>
              <a:t>На диаграмме показаны пределы расхода пропана, которые могут использоваться «для комфорта человека» в зависимости от площади пола, занимаемой людьми. Диаграмма взята из последней версии EN 378: 2016. Согласно этой диаграмме максимально </a:t>
            </a:r>
            <a:r>
              <a:rPr lang="ru-RU" dirty="0" smtClean="0">
                <a:solidFill>
                  <a:srgbClr val="1F3864"/>
                </a:solidFill>
                <a:ea typeface="Times New Roman" panose="02020603050405020304" pitchFamily="18" charset="0"/>
                <a:cs typeface="Times New Roman" panose="02020603050405020304" pitchFamily="18" charset="0"/>
              </a:rPr>
              <a:t>допустимая заправка </a:t>
            </a:r>
            <a:r>
              <a:rPr lang="ru-RU" dirty="0">
                <a:solidFill>
                  <a:srgbClr val="1F3864"/>
                </a:solidFill>
                <a:ea typeface="Times New Roman" panose="02020603050405020304" pitchFamily="18" charset="0"/>
                <a:cs typeface="Times New Roman" panose="02020603050405020304" pitchFamily="18" charset="0"/>
              </a:rPr>
              <a:t>для пропана составляет 1,5 кг. Это должно относиться к одному </a:t>
            </a:r>
            <a:r>
              <a:rPr lang="ru-RU" dirty="0" smtClean="0">
                <a:solidFill>
                  <a:srgbClr val="1F3864"/>
                </a:solidFill>
                <a:ea typeface="Times New Roman" panose="02020603050405020304" pitchFamily="18" charset="0"/>
                <a:cs typeface="Times New Roman" panose="02020603050405020304" pitchFamily="18" charset="0"/>
              </a:rPr>
              <a:t>контуру заполненному хладагентом.</a:t>
            </a:r>
            <a:endParaRPr lang="en-U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54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31</a:t>
            </a:fld>
            <a:endParaRPr lang="en-US" sz="1800" dirty="0">
              <a:solidFill>
                <a:schemeClr val="accent1">
                  <a:lumMod val="50000"/>
                </a:schemeClr>
              </a:solidFill>
            </a:endParaRPr>
          </a:p>
        </p:txBody>
      </p:sp>
      <p:sp>
        <p:nvSpPr>
          <p:cNvPr id="6" name="Rectangle 5"/>
          <p:cNvSpPr/>
          <p:nvPr/>
        </p:nvSpPr>
        <p:spPr>
          <a:xfrm>
            <a:off x="807396" y="529721"/>
            <a:ext cx="10717447" cy="5176995"/>
          </a:xfrm>
          <a:prstGeom prst="rect">
            <a:avLst/>
          </a:prstGeom>
        </p:spPr>
        <p:txBody>
          <a:bodyPr wrap="square">
            <a:spAutoFit/>
          </a:bodyPr>
          <a:lstStyle/>
          <a:p>
            <a:pPr algn="just">
              <a:lnSpc>
                <a:spcPct val="150000"/>
              </a:lnSpc>
              <a:spcAft>
                <a:spcPts val="1800"/>
              </a:spcAft>
            </a:pPr>
            <a:r>
              <a:rPr lang="ru-RU" sz="1600" b="1" dirty="0">
                <a:solidFill>
                  <a:srgbClr val="1F3864"/>
                </a:solidFill>
                <a:ea typeface="Times New Roman" panose="02020603050405020304" pitchFamily="18" charset="0"/>
                <a:cs typeface="Times New Roman" panose="02020603050405020304" pitchFamily="18" charset="0"/>
              </a:rPr>
              <a:t>В течение </a:t>
            </a:r>
            <a:r>
              <a:rPr lang="ru-RU" sz="1600" b="1" dirty="0" smtClean="0">
                <a:solidFill>
                  <a:srgbClr val="1F3864"/>
                </a:solidFill>
                <a:ea typeface="Times New Roman" panose="02020603050405020304" pitchFamily="18" charset="0"/>
                <a:cs typeface="Times New Roman" panose="02020603050405020304" pitchFamily="18" charset="0"/>
              </a:rPr>
              <a:t>последующих </a:t>
            </a:r>
            <a:r>
              <a:rPr lang="ru-RU" sz="1600" b="1" dirty="0">
                <a:solidFill>
                  <a:srgbClr val="1F3864"/>
                </a:solidFill>
                <a:ea typeface="Times New Roman" panose="02020603050405020304" pitchFamily="18" charset="0"/>
                <a:cs typeface="Times New Roman" panose="02020603050405020304" pitchFamily="18" charset="0"/>
              </a:rPr>
              <a:t>лет вполне вероятно, что </a:t>
            </a:r>
            <a:r>
              <a:rPr lang="ru-RU" sz="1600" b="1" dirty="0" smtClean="0">
                <a:solidFill>
                  <a:srgbClr val="1F3864"/>
                </a:solidFill>
                <a:ea typeface="Times New Roman" panose="02020603050405020304" pitchFamily="18" charset="0"/>
                <a:cs typeface="Times New Roman" panose="02020603050405020304" pitchFamily="18" charset="0"/>
              </a:rPr>
              <a:t>стандарты </a:t>
            </a:r>
            <a:r>
              <a:rPr lang="ru-RU" sz="1600" b="1" dirty="0">
                <a:solidFill>
                  <a:srgbClr val="1F3864"/>
                </a:solidFill>
                <a:ea typeface="Times New Roman" panose="02020603050405020304" pitchFamily="18" charset="0"/>
                <a:cs typeface="Times New Roman" panose="02020603050405020304" pitchFamily="18" charset="0"/>
              </a:rPr>
              <a:t>будут </a:t>
            </a:r>
            <a:r>
              <a:rPr lang="ru-RU" sz="1600" b="1" dirty="0" smtClean="0">
                <a:solidFill>
                  <a:srgbClr val="1F3864"/>
                </a:solidFill>
                <a:ea typeface="Times New Roman" panose="02020603050405020304" pitchFamily="18" charset="0"/>
                <a:cs typeface="Times New Roman" panose="02020603050405020304" pitchFamily="18" charset="0"/>
              </a:rPr>
              <a:t>пересмотрены, </a:t>
            </a:r>
            <a:r>
              <a:rPr lang="ru-RU" sz="1600" b="1" dirty="0">
                <a:solidFill>
                  <a:srgbClr val="1F3864"/>
                </a:solidFill>
                <a:ea typeface="Times New Roman" panose="02020603050405020304" pitchFamily="18" charset="0"/>
                <a:cs typeface="Times New Roman" panose="02020603050405020304" pitchFamily="18" charset="0"/>
              </a:rPr>
              <a:t>чтобы учесть практический опыт и </a:t>
            </a:r>
            <a:r>
              <a:rPr lang="ru-RU" sz="1600" b="1" dirty="0" smtClean="0">
                <a:solidFill>
                  <a:srgbClr val="1F3864"/>
                </a:solidFill>
                <a:ea typeface="Times New Roman" panose="02020603050405020304" pitchFamily="18" charset="0"/>
                <a:cs typeface="Times New Roman" panose="02020603050405020304" pitchFamily="18" charset="0"/>
              </a:rPr>
              <a:t>исследования в области ХТ. </a:t>
            </a:r>
            <a:r>
              <a:rPr lang="ru-RU" sz="1600" b="1" dirty="0">
                <a:solidFill>
                  <a:srgbClr val="1F3864"/>
                </a:solidFill>
                <a:ea typeface="Times New Roman" panose="02020603050405020304" pitchFamily="18" charset="0"/>
                <a:cs typeface="Times New Roman" panose="02020603050405020304" pitchFamily="18" charset="0"/>
              </a:rPr>
              <a:t>Они могут </a:t>
            </a:r>
            <a:r>
              <a:rPr lang="ru-RU" sz="1600" b="1" dirty="0" smtClean="0">
                <a:solidFill>
                  <a:srgbClr val="1F3864"/>
                </a:solidFill>
                <a:ea typeface="Times New Roman" panose="02020603050405020304" pitchFamily="18" charset="0"/>
                <a:cs typeface="Times New Roman" panose="02020603050405020304" pitchFamily="18" charset="0"/>
              </a:rPr>
              <a:t>содержать разрешение в использовании больших заправок х/а, </a:t>
            </a:r>
            <a:r>
              <a:rPr lang="ru-RU" sz="1600" b="1" dirty="0">
                <a:solidFill>
                  <a:srgbClr val="1F3864"/>
                </a:solidFill>
                <a:ea typeface="Times New Roman" panose="02020603050405020304" pitchFamily="18" charset="0"/>
                <a:cs typeface="Times New Roman" panose="02020603050405020304" pitchFamily="18" charset="0"/>
              </a:rPr>
              <a:t>хотя это явно зависит от характера полученного опыта.</a:t>
            </a:r>
          </a:p>
          <a:p>
            <a:pPr algn="just">
              <a:lnSpc>
                <a:spcPct val="150000"/>
              </a:lnSpc>
              <a:spcAft>
                <a:spcPts val="1800"/>
              </a:spcAft>
            </a:pPr>
            <a:r>
              <a:rPr lang="ru-RU" sz="1600" b="1" dirty="0">
                <a:solidFill>
                  <a:srgbClr val="1F3864"/>
                </a:solidFill>
                <a:ea typeface="Times New Roman" panose="02020603050405020304" pitchFamily="18" charset="0"/>
                <a:cs typeface="Times New Roman" panose="02020603050405020304" pitchFamily="18" charset="0"/>
              </a:rPr>
              <a:t>Исследователи из Национального института стандартов и технологий (NIST - часть Министерства торговли США, NIST - одна из старейших физико-технических лабораторий страны) только что завершили многолетнее исследование для определения «лучших» </a:t>
            </a:r>
            <a:r>
              <a:rPr lang="ru-RU" sz="1600" b="1" dirty="0" smtClean="0">
                <a:solidFill>
                  <a:srgbClr val="1F3864"/>
                </a:solidFill>
                <a:ea typeface="Times New Roman" panose="02020603050405020304" pitchFamily="18" charset="0"/>
                <a:cs typeface="Times New Roman" panose="02020603050405020304" pitchFamily="18" charset="0"/>
              </a:rPr>
              <a:t>кандидатов среди х/а </a:t>
            </a:r>
            <a:r>
              <a:rPr lang="ru-RU" sz="1600" b="1" dirty="0">
                <a:solidFill>
                  <a:srgbClr val="1F3864"/>
                </a:solidFill>
                <a:ea typeface="Times New Roman" panose="02020603050405020304" pitchFamily="18" charset="0"/>
                <a:cs typeface="Times New Roman" panose="02020603050405020304" pitchFamily="18" charset="0"/>
              </a:rPr>
              <a:t>для будущего </a:t>
            </a:r>
            <a:r>
              <a:rPr lang="ru-RU" sz="1600" b="1" dirty="0" smtClean="0">
                <a:solidFill>
                  <a:srgbClr val="1F3864"/>
                </a:solidFill>
                <a:ea typeface="Times New Roman" panose="02020603050405020304" pitchFamily="18" charset="0"/>
                <a:cs typeface="Times New Roman" panose="02020603050405020304" pitchFamily="18" charset="0"/>
              </a:rPr>
              <a:t>использования в системах кондиционирования, с низким техногенным влиянием на окружающую среду.</a:t>
            </a:r>
            <a:endParaRPr lang="ru-RU" sz="1600" b="1" dirty="0">
              <a:solidFill>
                <a:srgbClr val="1F3864"/>
              </a:solidFill>
              <a:ea typeface="Times New Roman" panose="02020603050405020304" pitchFamily="18" charset="0"/>
              <a:cs typeface="Times New Roman" panose="02020603050405020304" pitchFamily="18" charset="0"/>
            </a:endParaRPr>
          </a:p>
          <a:p>
            <a:pPr algn="just">
              <a:lnSpc>
                <a:spcPct val="150000"/>
              </a:lnSpc>
              <a:spcAft>
                <a:spcPts val="1800"/>
              </a:spcAft>
            </a:pPr>
            <a:r>
              <a:rPr lang="ru-RU" sz="1600" b="1" dirty="0">
                <a:solidFill>
                  <a:srgbClr val="1F3864"/>
                </a:solidFill>
                <a:ea typeface="Times New Roman" panose="02020603050405020304" pitchFamily="18" charset="0"/>
                <a:cs typeface="Times New Roman" panose="02020603050405020304" pitchFamily="18" charset="0"/>
              </a:rPr>
              <a:t>Другими словами, исследование NIST не </a:t>
            </a:r>
            <a:r>
              <a:rPr lang="ru-RU" sz="1600" b="1" dirty="0" smtClean="0">
                <a:solidFill>
                  <a:srgbClr val="1F3864"/>
                </a:solidFill>
                <a:ea typeface="Times New Roman" panose="02020603050405020304" pitchFamily="18" charset="0"/>
                <a:cs typeface="Times New Roman" panose="02020603050405020304" pitchFamily="18" charset="0"/>
              </a:rPr>
              <a:t>определило </a:t>
            </a:r>
            <a:r>
              <a:rPr lang="ru-RU" sz="1600" b="1" dirty="0">
                <a:solidFill>
                  <a:srgbClr val="1F3864"/>
                </a:solidFill>
                <a:ea typeface="Times New Roman" panose="02020603050405020304" pitchFamily="18" charset="0"/>
                <a:cs typeface="Times New Roman" panose="02020603050405020304" pitchFamily="18" charset="0"/>
              </a:rPr>
              <a:t>идеального хладагента, который сочетал </a:t>
            </a:r>
            <a:r>
              <a:rPr lang="ru-RU" sz="1600" b="1" dirty="0" smtClean="0">
                <a:solidFill>
                  <a:srgbClr val="1F3864"/>
                </a:solidFill>
                <a:ea typeface="Times New Roman" panose="02020603050405020304" pitchFamily="18" charset="0"/>
                <a:cs typeface="Times New Roman" panose="02020603050405020304" pitchFamily="18" charset="0"/>
              </a:rPr>
              <a:t>бы в себе низкий </a:t>
            </a:r>
            <a:r>
              <a:rPr lang="ru-RU" sz="1600" b="1" dirty="0">
                <a:solidFill>
                  <a:srgbClr val="1F3864"/>
                </a:solidFill>
                <a:ea typeface="Times New Roman" panose="02020603050405020304" pitchFamily="18" charset="0"/>
                <a:cs typeface="Times New Roman" panose="02020603050405020304" pitchFamily="18" charset="0"/>
              </a:rPr>
              <a:t>потенциал глобального потепления (GWP) </a:t>
            </a:r>
            <a:r>
              <a:rPr lang="ru-RU" sz="1600" b="1" dirty="0" smtClean="0">
                <a:solidFill>
                  <a:srgbClr val="1F3864"/>
                </a:solidFill>
                <a:ea typeface="Times New Roman" panose="02020603050405020304" pitchFamily="18" charset="0"/>
                <a:cs typeface="Times New Roman" panose="02020603050405020304" pitchFamily="18" charset="0"/>
              </a:rPr>
              <a:t>с </a:t>
            </a:r>
            <a:r>
              <a:rPr lang="ru-RU" sz="1600" b="1" dirty="0">
                <a:solidFill>
                  <a:srgbClr val="1F3864"/>
                </a:solidFill>
                <a:ea typeface="Times New Roman" panose="02020603050405020304" pitchFamily="18" charset="0"/>
                <a:cs typeface="Times New Roman" panose="02020603050405020304" pitchFamily="18" charset="0"/>
              </a:rPr>
              <a:t>характеристиками производительности и безопасности, такими </a:t>
            </a:r>
            <a:r>
              <a:rPr lang="ru-RU" sz="1600" b="1" dirty="0" smtClean="0">
                <a:solidFill>
                  <a:srgbClr val="1F3864"/>
                </a:solidFill>
                <a:ea typeface="Times New Roman" panose="02020603050405020304" pitchFamily="18" charset="0"/>
                <a:cs typeface="Times New Roman" panose="02020603050405020304" pitchFamily="18" charset="0"/>
              </a:rPr>
              <a:t>как отсутствие воспламенения </a:t>
            </a:r>
            <a:r>
              <a:rPr lang="ru-RU" sz="1600" b="1" dirty="0">
                <a:solidFill>
                  <a:srgbClr val="1F3864"/>
                </a:solidFill>
                <a:ea typeface="Times New Roman" panose="02020603050405020304" pitchFamily="18" charset="0"/>
                <a:cs typeface="Times New Roman" panose="02020603050405020304" pitchFamily="18" charset="0"/>
              </a:rPr>
              <a:t>и </a:t>
            </a:r>
            <a:r>
              <a:rPr lang="ru-RU" sz="1600" b="1" dirty="0" smtClean="0">
                <a:solidFill>
                  <a:srgbClr val="1F3864"/>
                </a:solidFill>
                <a:ea typeface="Times New Roman" panose="02020603050405020304" pitchFamily="18" charset="0"/>
                <a:cs typeface="Times New Roman" panose="02020603050405020304" pitchFamily="18" charset="0"/>
              </a:rPr>
              <a:t>токсичности.</a:t>
            </a:r>
            <a:endParaRPr lang="ru-RU" sz="1600" b="1" dirty="0">
              <a:solidFill>
                <a:srgbClr val="1F3864"/>
              </a:solidFill>
              <a:ea typeface="Times New Roman" panose="02020603050405020304" pitchFamily="18" charset="0"/>
              <a:cs typeface="Times New Roman" panose="02020603050405020304" pitchFamily="18" charset="0"/>
            </a:endParaRPr>
          </a:p>
          <a:p>
            <a:pPr algn="just">
              <a:lnSpc>
                <a:spcPct val="150000"/>
              </a:lnSpc>
              <a:spcAft>
                <a:spcPts val="1800"/>
              </a:spcAft>
            </a:pPr>
            <a:r>
              <a:rPr lang="ru-RU" sz="1600" b="1" dirty="0" smtClean="0">
                <a:solidFill>
                  <a:srgbClr val="1F3864"/>
                </a:solidFill>
                <a:ea typeface="Times New Roman" panose="02020603050405020304" pitchFamily="18" charset="0"/>
                <a:cs typeface="Times New Roman" panose="02020603050405020304" pitchFamily="18" charset="0"/>
              </a:rPr>
              <a:t>Специалисты </a:t>
            </a:r>
            <a:r>
              <a:rPr lang="ru-RU" sz="1600" b="1" dirty="0">
                <a:solidFill>
                  <a:srgbClr val="1F3864"/>
                </a:solidFill>
                <a:ea typeface="Times New Roman" panose="02020603050405020304" pitchFamily="18" charset="0"/>
                <a:cs typeface="Times New Roman" panose="02020603050405020304" pitchFamily="18" charset="0"/>
              </a:rPr>
              <a:t>согласны с тем, что хладагенты R290 должны использоваться с осторожностью из-за риска воспламеняемости.</a:t>
            </a:r>
            <a:r>
              <a:rPr lang="en-GB" sz="1600"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5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32</a:t>
            </a:fld>
            <a:endParaRPr lang="en-US" sz="1800" dirty="0">
              <a:solidFill>
                <a:schemeClr val="accent1">
                  <a:lumMod val="50000"/>
                </a:schemeClr>
              </a:solidFill>
            </a:endParaRPr>
          </a:p>
        </p:txBody>
      </p:sp>
      <p:sp>
        <p:nvSpPr>
          <p:cNvPr id="3" name="Rectangle 2"/>
          <p:cNvSpPr/>
          <p:nvPr/>
        </p:nvSpPr>
        <p:spPr>
          <a:xfrm>
            <a:off x="742474" y="627282"/>
            <a:ext cx="10491900" cy="5170646"/>
          </a:xfrm>
          <a:prstGeom prst="rect">
            <a:avLst/>
          </a:prstGeom>
        </p:spPr>
        <p:txBody>
          <a:bodyPr wrap="square">
            <a:spAutoFit/>
          </a:bodyPr>
          <a:lstStyle/>
          <a:p>
            <a:pPr>
              <a:lnSpc>
                <a:spcPct val="150000"/>
              </a:lnSpc>
              <a:spcAft>
                <a:spcPts val="2400"/>
              </a:spcAft>
            </a:pPr>
            <a:r>
              <a:rPr lang="ru-RU" sz="2000" b="1" dirty="0">
                <a:solidFill>
                  <a:srgbClr val="1F3864"/>
                </a:solidFill>
                <a:ea typeface="Times New Roman" panose="02020603050405020304" pitchFamily="18" charset="0"/>
                <a:cs typeface="Times New Roman" panose="02020603050405020304" pitchFamily="18" charset="0"/>
              </a:rPr>
              <a:t>С другой стороны, мы имеем следующее:</a:t>
            </a:r>
          </a:p>
          <a:p>
            <a:pPr>
              <a:lnSpc>
                <a:spcPct val="150000"/>
              </a:lnSpc>
              <a:spcAft>
                <a:spcPts val="2400"/>
              </a:spcAft>
            </a:pPr>
            <a:r>
              <a:rPr lang="ru-RU" sz="2000" b="1" dirty="0">
                <a:solidFill>
                  <a:srgbClr val="1F3864"/>
                </a:solidFill>
                <a:ea typeface="Times New Roman" panose="02020603050405020304" pitchFamily="18" charset="0"/>
                <a:cs typeface="Times New Roman" panose="02020603050405020304" pitchFamily="18" charset="0"/>
              </a:rPr>
              <a:t>На глобальном уровне Международная электротехническая комиссия (МЭК) через свою рабочую группу подкомитета SC61C (WG4) работает над повышением лимита </a:t>
            </a:r>
            <a:r>
              <a:rPr lang="ru-RU" sz="2000" b="1" dirty="0" smtClean="0">
                <a:solidFill>
                  <a:srgbClr val="1F3864"/>
                </a:solidFill>
                <a:ea typeface="Times New Roman" panose="02020603050405020304" pitchFamily="18" charset="0"/>
                <a:cs typeface="Times New Roman" panose="02020603050405020304" pitchFamily="18" charset="0"/>
              </a:rPr>
              <a:t>заправки</a:t>
            </a:r>
            <a:r>
              <a:rPr lang="ru-RU" sz="2000" b="1" dirty="0">
                <a:solidFill>
                  <a:srgbClr val="1F3864"/>
                </a:solidFill>
                <a:ea typeface="Times New Roman" panose="02020603050405020304" pitchFamily="18" charset="0"/>
                <a:cs typeface="Times New Roman" panose="02020603050405020304" pitchFamily="18" charset="0"/>
              </a:rPr>
              <a:t> (A3)</a:t>
            </a:r>
            <a:r>
              <a:rPr lang="ru-RU" sz="2000" b="1" dirty="0" smtClean="0">
                <a:solidFill>
                  <a:srgbClr val="1F3864"/>
                </a:solidFill>
                <a:ea typeface="Times New Roman" panose="02020603050405020304" pitchFamily="18" charset="0"/>
                <a:cs typeface="Times New Roman" panose="02020603050405020304" pitchFamily="18" charset="0"/>
              </a:rPr>
              <a:t> </a:t>
            </a:r>
            <a:r>
              <a:rPr lang="ru-RU" sz="2000" b="1" dirty="0">
                <a:solidFill>
                  <a:srgbClr val="1F3864"/>
                </a:solidFill>
                <a:ea typeface="Times New Roman" panose="02020603050405020304" pitchFamily="18" charset="0"/>
                <a:cs typeface="Times New Roman" panose="02020603050405020304" pitchFamily="18" charset="0"/>
              </a:rPr>
              <a:t>горючих </a:t>
            </a:r>
            <a:r>
              <a:rPr lang="ru-RU" sz="2000" b="1" dirty="0" smtClean="0">
                <a:solidFill>
                  <a:srgbClr val="1F3864"/>
                </a:solidFill>
                <a:ea typeface="Times New Roman" panose="02020603050405020304" pitchFamily="18" charset="0"/>
                <a:cs typeface="Times New Roman" panose="02020603050405020304" pitchFamily="18" charset="0"/>
              </a:rPr>
              <a:t>хладагентов</a:t>
            </a:r>
            <a:r>
              <a:rPr lang="ru-RU" sz="2000" b="1" dirty="0">
                <a:solidFill>
                  <a:srgbClr val="1F3864"/>
                </a:solidFill>
                <a:ea typeface="Times New Roman" panose="02020603050405020304" pitchFamily="18" charset="0"/>
                <a:cs typeface="Times New Roman" panose="02020603050405020304" pitchFamily="18" charset="0"/>
              </a:rPr>
              <a:t>. </a:t>
            </a:r>
            <a:r>
              <a:rPr lang="ru-RU" sz="2000" b="1" dirty="0" smtClean="0">
                <a:solidFill>
                  <a:srgbClr val="1F3864"/>
                </a:solidFill>
                <a:ea typeface="Times New Roman" panose="02020603050405020304" pitchFamily="18" charset="0"/>
                <a:cs typeface="Times New Roman" panose="02020603050405020304" pitchFamily="18" charset="0"/>
              </a:rPr>
              <a:t>Новая макс. заправка, рассматриваемая </a:t>
            </a:r>
            <a:r>
              <a:rPr lang="ru-RU" sz="2000" b="1" dirty="0">
                <a:solidFill>
                  <a:srgbClr val="1F3864"/>
                </a:solidFill>
                <a:ea typeface="Times New Roman" panose="02020603050405020304" pitchFamily="18" charset="0"/>
                <a:cs typeface="Times New Roman" panose="02020603050405020304" pitchFamily="18" charset="0"/>
              </a:rPr>
              <a:t>для пропана, составляет </a:t>
            </a:r>
            <a:r>
              <a:rPr lang="ru-RU" sz="2000" b="1" dirty="0" smtClean="0">
                <a:solidFill>
                  <a:srgbClr val="1F3864"/>
                </a:solidFill>
                <a:ea typeface="Times New Roman" panose="02020603050405020304" pitchFamily="18" charset="0"/>
                <a:cs typeface="Times New Roman" panose="02020603050405020304" pitchFamily="18" charset="0"/>
              </a:rPr>
              <a:t>500г </a:t>
            </a:r>
            <a:r>
              <a:rPr lang="ru-RU" sz="2000" b="1" dirty="0">
                <a:solidFill>
                  <a:srgbClr val="1F3864"/>
                </a:solidFill>
                <a:ea typeface="Times New Roman" panose="02020603050405020304" pitchFamily="18" charset="0"/>
                <a:cs typeface="Times New Roman" panose="02020603050405020304" pitchFamily="18" charset="0"/>
              </a:rPr>
              <a:t>для небольших </a:t>
            </a:r>
            <a:r>
              <a:rPr lang="ru-RU" sz="2000" b="1" dirty="0" smtClean="0">
                <a:solidFill>
                  <a:srgbClr val="1F3864"/>
                </a:solidFill>
                <a:ea typeface="Times New Roman" panose="02020603050405020304" pitchFamily="18" charset="0"/>
                <a:cs typeface="Times New Roman" panose="02020603050405020304" pitchFamily="18" charset="0"/>
              </a:rPr>
              <a:t>производств в </a:t>
            </a:r>
            <a:r>
              <a:rPr lang="ru-RU" sz="2000" b="1" dirty="0">
                <a:solidFill>
                  <a:srgbClr val="1F3864"/>
                </a:solidFill>
                <a:ea typeface="Times New Roman" panose="02020603050405020304" pitchFamily="18" charset="0"/>
                <a:cs typeface="Times New Roman" panose="02020603050405020304" pitchFamily="18" charset="0"/>
              </a:rPr>
              <a:t>каждом отдельном контуре хладагента.</a:t>
            </a:r>
          </a:p>
          <a:p>
            <a:pPr>
              <a:lnSpc>
                <a:spcPct val="150000"/>
              </a:lnSpc>
              <a:spcAft>
                <a:spcPts val="2400"/>
              </a:spcAft>
            </a:pPr>
            <a:r>
              <a:rPr lang="ru-RU" sz="2000" b="1" dirty="0">
                <a:solidFill>
                  <a:srgbClr val="1F3864"/>
                </a:solidFill>
                <a:ea typeface="Times New Roman" panose="02020603050405020304" pitchFamily="18" charset="0"/>
                <a:cs typeface="Times New Roman" panose="02020603050405020304" pitchFamily="18" charset="0"/>
              </a:rPr>
              <a:t>Я хотел бы напомнить вам, что 150 г - это </a:t>
            </a:r>
            <a:r>
              <a:rPr lang="ru-RU" sz="2000" b="1" dirty="0" smtClean="0">
                <a:solidFill>
                  <a:srgbClr val="1F3864"/>
                </a:solidFill>
                <a:ea typeface="Times New Roman" panose="02020603050405020304" pitchFamily="18" charset="0"/>
                <a:cs typeface="Times New Roman" panose="02020603050405020304" pitchFamily="18" charset="0"/>
              </a:rPr>
              <a:t>макс. разрешенная заправка для пропана на сегодня.</a:t>
            </a:r>
            <a:endParaRPr lang="ru-RU" sz="2000" b="1" dirty="0">
              <a:solidFill>
                <a:srgbClr val="1F3864"/>
              </a:solidFill>
              <a:ea typeface="Times New Roman" panose="02020603050405020304" pitchFamily="18" charset="0"/>
              <a:cs typeface="Times New Roman" panose="02020603050405020304" pitchFamily="18" charset="0"/>
            </a:endParaRPr>
          </a:p>
          <a:p>
            <a:pPr>
              <a:lnSpc>
                <a:spcPct val="150000"/>
              </a:lnSpc>
              <a:spcAft>
                <a:spcPts val="2400"/>
              </a:spcAft>
            </a:pPr>
            <a:r>
              <a:rPr lang="ru-RU" sz="2000" b="1" dirty="0">
                <a:solidFill>
                  <a:srgbClr val="1F3864"/>
                </a:solidFill>
                <a:ea typeface="Times New Roman" panose="02020603050405020304" pitchFamily="18" charset="0"/>
                <a:cs typeface="Times New Roman" panose="02020603050405020304" pitchFamily="18" charset="0"/>
              </a:rPr>
              <a:t>«Скорее всего, мы завершим это к концу 2017 года и опубликуем стандарт в 2018 году», - сказал Марек </a:t>
            </a:r>
            <a:r>
              <a:rPr lang="ru-RU" sz="2000" b="1" dirty="0" err="1">
                <a:solidFill>
                  <a:srgbClr val="1F3864"/>
                </a:solidFill>
                <a:ea typeface="Times New Roman" panose="02020603050405020304" pitchFamily="18" charset="0"/>
                <a:cs typeface="Times New Roman" panose="02020603050405020304" pitchFamily="18" charset="0"/>
              </a:rPr>
              <a:t>Згличинский</a:t>
            </a:r>
            <a:r>
              <a:rPr lang="ru-RU" sz="2000" b="1" dirty="0">
                <a:solidFill>
                  <a:srgbClr val="1F3864"/>
                </a:solidFill>
                <a:ea typeface="Times New Roman" panose="02020603050405020304" pitchFamily="18" charset="0"/>
                <a:cs typeface="Times New Roman" panose="02020603050405020304" pitchFamily="18" charset="0"/>
              </a:rPr>
              <a:t>, председатель подкомитета SC61C</a:t>
            </a:r>
            <a:r>
              <a:rPr lang="ru-RU" sz="2000" b="1" dirty="0" smtClean="0">
                <a:solidFill>
                  <a:srgbClr val="1F3864"/>
                </a:solidFill>
                <a:ea typeface="Times New Roman" panose="02020603050405020304" pitchFamily="18" charset="0"/>
                <a:cs typeface="Times New Roman" panose="02020603050405020304" pitchFamily="18" charset="0"/>
              </a:rPr>
              <a:t>. </a:t>
            </a:r>
            <a:endParaRPr lang="en-US" sz="2000" dirty="0">
              <a:effectLst/>
              <a:ea typeface="Times New Roman" panose="02020603050405020304" pitchFamily="18" charset="0"/>
              <a:cs typeface="Times New Roman" panose="02020603050405020304" pitchFamily="18" charset="0"/>
            </a:endParaRPr>
          </a:p>
        </p:txBody>
      </p:sp>
      <p:sp>
        <p:nvSpPr>
          <p:cNvPr id="8"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625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33</a:t>
            </a:fld>
            <a:endParaRPr lang="en-US" sz="1800" dirty="0">
              <a:solidFill>
                <a:schemeClr val="accent1">
                  <a:lumMod val="50000"/>
                </a:schemeClr>
              </a:solidFill>
            </a:endParaRPr>
          </a:p>
        </p:txBody>
      </p:sp>
      <p:sp>
        <p:nvSpPr>
          <p:cNvPr id="4" name="Rectangle 3"/>
          <p:cNvSpPr/>
          <p:nvPr/>
        </p:nvSpPr>
        <p:spPr>
          <a:xfrm>
            <a:off x="855740" y="536530"/>
            <a:ext cx="10157254" cy="4662815"/>
          </a:xfrm>
          <a:prstGeom prst="rect">
            <a:avLst/>
          </a:prstGeom>
        </p:spPr>
        <p:txBody>
          <a:bodyPr wrap="square">
            <a:spAutoFit/>
          </a:bodyPr>
          <a:lstStyle/>
          <a:p>
            <a:pPr>
              <a:lnSpc>
                <a:spcPct val="150000"/>
              </a:lnSpc>
              <a:spcAft>
                <a:spcPts val="0"/>
              </a:spcAft>
            </a:pPr>
            <a:r>
              <a:rPr lang="en-GB" dirty="0">
                <a:solidFill>
                  <a:srgbClr val="ACB9CA"/>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800"/>
              </a:spcAft>
              <a:buFont typeface="Wingdings" panose="05000000000000000000" pitchFamily="2" charset="2"/>
              <a:buChar char="q"/>
            </a:pPr>
            <a:r>
              <a:rPr lang="ru-RU" sz="2000" dirty="0" smtClean="0">
                <a:solidFill>
                  <a:srgbClr val="1F3864"/>
                </a:solidFill>
                <a:ea typeface="Calibri" panose="020F0502020204030204" pitchFamily="34" charset="0"/>
                <a:cs typeface="Times New Roman" panose="02020603050405020304" pitchFamily="18" charset="0"/>
              </a:rPr>
              <a:t>Пропан предпочтительно используется </a:t>
            </a:r>
            <a:r>
              <a:rPr lang="ru-RU" sz="2000" dirty="0">
                <a:solidFill>
                  <a:srgbClr val="1F3864"/>
                </a:solidFill>
                <a:ea typeface="Calibri" panose="020F0502020204030204" pitchFamily="34" charset="0"/>
                <a:cs typeface="Times New Roman" panose="02020603050405020304" pitchFamily="18" charset="0"/>
              </a:rPr>
              <a:t>для </a:t>
            </a:r>
            <a:r>
              <a:rPr lang="ru-RU" sz="2000" dirty="0" smtClean="0">
                <a:solidFill>
                  <a:srgbClr val="1F3864"/>
                </a:solidFill>
                <a:ea typeface="Calibri" panose="020F0502020204030204" pitchFamily="34" charset="0"/>
                <a:cs typeface="Times New Roman" panose="02020603050405020304" pitchFamily="18" charset="0"/>
              </a:rPr>
              <a:t>ХУ с промежуточным </a:t>
            </a:r>
            <a:r>
              <a:rPr lang="ru-RU" sz="2000" dirty="0" err="1" smtClean="0">
                <a:solidFill>
                  <a:srgbClr val="1F3864"/>
                </a:solidFill>
                <a:ea typeface="Calibri" panose="020F0502020204030204" pitchFamily="34" charset="0"/>
                <a:cs typeface="Times New Roman" panose="02020603050405020304" pitchFamily="18" charset="0"/>
              </a:rPr>
              <a:t>хладоносителем</a:t>
            </a:r>
            <a:r>
              <a:rPr lang="ru-RU" sz="2000" dirty="0" smtClean="0">
                <a:solidFill>
                  <a:srgbClr val="1F3864"/>
                </a:solidFill>
                <a:ea typeface="Calibri" panose="020F0502020204030204" pitchFamily="34" charset="0"/>
                <a:cs typeface="Times New Roman" panose="02020603050405020304" pitchFamily="18" charset="0"/>
              </a:rPr>
              <a:t> с размещением вне помещения в первичном контуре в ХУ. </a:t>
            </a:r>
            <a:r>
              <a:rPr lang="ru-RU" sz="2000" dirty="0">
                <a:solidFill>
                  <a:srgbClr val="1F3864"/>
                </a:solidFill>
                <a:ea typeface="Calibri" panose="020F0502020204030204" pitchFamily="34" charset="0"/>
                <a:cs typeface="Times New Roman" panose="02020603050405020304" pitchFamily="18" charset="0"/>
              </a:rPr>
              <a:t>Это идеальный выбор, чтобы избежать утечки хладагента в холодных </a:t>
            </a:r>
            <a:r>
              <a:rPr lang="ru-RU" sz="2000" dirty="0" smtClean="0">
                <a:solidFill>
                  <a:srgbClr val="1F3864"/>
                </a:solidFill>
                <a:ea typeface="Calibri" panose="020F0502020204030204" pitchFamily="34" charset="0"/>
                <a:cs typeface="Times New Roman" panose="02020603050405020304" pitchFamily="18" charset="0"/>
              </a:rPr>
              <a:t>камерах.</a:t>
            </a:r>
            <a:endParaRPr lang="ru-RU" sz="2000" dirty="0">
              <a:solidFill>
                <a:srgbClr val="1F3864"/>
              </a:solidFill>
              <a:ea typeface="Calibri" panose="020F0502020204030204" pitchFamily="34" charset="0"/>
              <a:cs typeface="Times New Roman" panose="02020603050405020304" pitchFamily="18" charset="0"/>
            </a:endParaRPr>
          </a:p>
          <a:p>
            <a:pPr marL="342900" lvl="0" indent="-342900" algn="just">
              <a:lnSpc>
                <a:spcPct val="150000"/>
              </a:lnSpc>
              <a:spcAft>
                <a:spcPts val="1800"/>
              </a:spcAft>
              <a:buFont typeface="Wingdings" panose="05000000000000000000" pitchFamily="2" charset="2"/>
              <a:buChar char="q"/>
            </a:pPr>
            <a:r>
              <a:rPr lang="ru-RU" sz="2000" dirty="0">
                <a:solidFill>
                  <a:srgbClr val="1F3864"/>
                </a:solidFill>
                <a:ea typeface="Calibri" panose="020F0502020204030204" pitchFamily="34" charset="0"/>
                <a:cs typeface="Times New Roman" panose="02020603050405020304" pitchFamily="18" charset="0"/>
              </a:rPr>
              <a:t>Для </a:t>
            </a:r>
            <a:r>
              <a:rPr lang="ru-RU" sz="2000" dirty="0" err="1">
                <a:solidFill>
                  <a:srgbClr val="1F3864"/>
                </a:solidFill>
                <a:ea typeface="Calibri" panose="020F0502020204030204" pitchFamily="34" charset="0"/>
                <a:cs typeface="Times New Roman" panose="02020603050405020304" pitchFamily="18" charset="0"/>
              </a:rPr>
              <a:t>чиллера</a:t>
            </a:r>
            <a:r>
              <a:rPr lang="ru-RU" sz="2000" dirty="0">
                <a:solidFill>
                  <a:srgbClr val="1F3864"/>
                </a:solidFill>
                <a:ea typeface="Calibri" panose="020F0502020204030204" pitchFamily="34" charset="0"/>
                <a:cs typeface="Times New Roman" panose="02020603050405020304" pitchFamily="18" charset="0"/>
              </a:rPr>
              <a:t> </a:t>
            </a:r>
            <a:r>
              <a:rPr lang="ru-RU" sz="2000" dirty="0" smtClean="0">
                <a:solidFill>
                  <a:srgbClr val="1F3864"/>
                </a:solidFill>
                <a:ea typeface="Calibri" panose="020F0502020204030204" pitchFamily="34" charset="0"/>
                <a:cs typeface="Times New Roman" panose="02020603050405020304" pitchFamily="18" charset="0"/>
              </a:rPr>
              <a:t>работающего на пропане </a:t>
            </a:r>
            <a:r>
              <a:rPr lang="ru-RU" sz="2000" dirty="0">
                <a:solidFill>
                  <a:srgbClr val="1F3864"/>
                </a:solidFill>
                <a:ea typeface="Calibri" panose="020F0502020204030204" pitchFamily="34" charset="0"/>
                <a:cs typeface="Times New Roman" panose="02020603050405020304" pitchFamily="18" charset="0"/>
              </a:rPr>
              <a:t>во многих странах нет </a:t>
            </a:r>
            <a:r>
              <a:rPr lang="ru-RU" sz="2000" dirty="0" smtClean="0">
                <a:solidFill>
                  <a:srgbClr val="1F3864"/>
                </a:solidFill>
                <a:ea typeface="Calibri" panose="020F0502020204030204" pitchFamily="34" charset="0"/>
                <a:cs typeface="Times New Roman" panose="02020603050405020304" pitchFamily="18" charset="0"/>
              </a:rPr>
              <a:t>ограничения на заправку, </a:t>
            </a:r>
            <a:r>
              <a:rPr lang="ru-RU" sz="2000" dirty="0">
                <a:solidFill>
                  <a:srgbClr val="1F3864"/>
                </a:solidFill>
                <a:ea typeface="Calibri" panose="020F0502020204030204" pitchFamily="34" charset="0"/>
                <a:cs typeface="Times New Roman" panose="02020603050405020304" pitchFamily="18" charset="0"/>
              </a:rPr>
              <a:t>если пропан находится в помещении вне здания или в </a:t>
            </a:r>
            <a:r>
              <a:rPr lang="ru-RU" sz="2000" dirty="0" smtClean="0">
                <a:solidFill>
                  <a:srgbClr val="1F3864"/>
                </a:solidFill>
                <a:ea typeface="Calibri" panose="020F0502020204030204" pitchFamily="34" charset="0"/>
                <a:cs typeface="Times New Roman" panose="02020603050405020304" pitchFamily="18" charset="0"/>
              </a:rPr>
              <a:t>машинном отделении.</a:t>
            </a:r>
            <a:endParaRPr lang="ru-RU" sz="2000" dirty="0">
              <a:solidFill>
                <a:srgbClr val="1F3864"/>
              </a:solidFill>
              <a:ea typeface="Calibri" panose="020F0502020204030204" pitchFamily="34" charset="0"/>
              <a:cs typeface="Times New Roman" panose="02020603050405020304" pitchFamily="18" charset="0"/>
            </a:endParaRPr>
          </a:p>
          <a:p>
            <a:pPr marL="342900" lvl="0" indent="-342900" algn="just">
              <a:lnSpc>
                <a:spcPct val="150000"/>
              </a:lnSpc>
              <a:spcAft>
                <a:spcPts val="1800"/>
              </a:spcAft>
              <a:buFont typeface="Wingdings" panose="05000000000000000000" pitchFamily="2" charset="2"/>
              <a:buChar char="q"/>
            </a:pPr>
            <a:r>
              <a:rPr lang="ru-RU" sz="2000" dirty="0">
                <a:solidFill>
                  <a:srgbClr val="1F3864"/>
                </a:solidFill>
                <a:ea typeface="Calibri" panose="020F0502020204030204" pitchFamily="34" charset="0"/>
                <a:cs typeface="Times New Roman" panose="02020603050405020304" pitchFamily="18" charset="0"/>
              </a:rPr>
              <a:t>Углеводородные </a:t>
            </a:r>
            <a:r>
              <a:rPr lang="ru-RU" sz="2000" dirty="0" err="1">
                <a:solidFill>
                  <a:srgbClr val="1F3864"/>
                </a:solidFill>
                <a:ea typeface="Calibri" panose="020F0502020204030204" pitchFamily="34" charset="0"/>
                <a:cs typeface="Times New Roman" panose="02020603050405020304" pitchFamily="18" charset="0"/>
              </a:rPr>
              <a:t>чиллеры</a:t>
            </a:r>
            <a:r>
              <a:rPr lang="ru-RU" sz="2000" dirty="0">
                <a:solidFill>
                  <a:srgbClr val="1F3864"/>
                </a:solidFill>
                <a:ea typeface="Calibri" panose="020F0502020204030204" pitchFamily="34" charset="0"/>
                <a:cs typeface="Times New Roman" panose="02020603050405020304" pitchFamily="18" charset="0"/>
              </a:rPr>
              <a:t> дешевле в производстве, чем аммиачные </a:t>
            </a:r>
            <a:r>
              <a:rPr lang="ru-RU" sz="2000" dirty="0" err="1">
                <a:solidFill>
                  <a:srgbClr val="1F3864"/>
                </a:solidFill>
                <a:ea typeface="Calibri" panose="020F0502020204030204" pitchFamily="34" charset="0"/>
                <a:cs typeface="Times New Roman" panose="02020603050405020304" pitchFamily="18" charset="0"/>
              </a:rPr>
              <a:t>чиллеры</a:t>
            </a:r>
            <a:r>
              <a:rPr lang="ru-RU" sz="2000" dirty="0">
                <a:solidFill>
                  <a:srgbClr val="1F3864"/>
                </a:solidFill>
                <a:ea typeface="Calibri" panose="020F0502020204030204" pitchFamily="34" charset="0"/>
                <a:cs typeface="Times New Roman" panose="02020603050405020304" pitchFamily="18" charset="0"/>
              </a:rPr>
              <a:t>, поскольку они опираются на те же или подобные компоненты, что и синтетические хладагенты, и поэтому более </a:t>
            </a:r>
            <a:r>
              <a:rPr lang="ru-RU" sz="2000" dirty="0" smtClean="0">
                <a:solidFill>
                  <a:srgbClr val="1F3864"/>
                </a:solidFill>
                <a:ea typeface="Calibri" panose="020F0502020204030204" pitchFamily="34" charset="0"/>
                <a:cs typeface="Times New Roman" panose="02020603050405020304" pitchFamily="18" charset="0"/>
              </a:rPr>
              <a:t>выгодны </a:t>
            </a:r>
            <a:r>
              <a:rPr lang="ru-RU" sz="2000" dirty="0">
                <a:solidFill>
                  <a:srgbClr val="1F3864"/>
                </a:solidFill>
                <a:ea typeface="Calibri" panose="020F0502020204030204" pitchFamily="34" charset="0"/>
                <a:cs typeface="Times New Roman" panose="02020603050405020304" pitchFamily="18" charset="0"/>
              </a:rPr>
              <a:t>для более низких мощностей.</a:t>
            </a:r>
            <a:endParaRPr lang="en-US" sz="2000" dirty="0">
              <a:effectLst/>
              <a:ea typeface="Times New Roman" panose="02020603050405020304" pitchFamily="18" charset="0"/>
              <a:cs typeface="Times New Roman" panose="02020603050405020304" pitchFamily="18" charset="0"/>
            </a:endParaRPr>
          </a:p>
        </p:txBody>
      </p:sp>
      <p:sp>
        <p:nvSpPr>
          <p:cNvPr id="8"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063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34</a:t>
            </a:fld>
            <a:endParaRPr lang="en-US" sz="1800" dirty="0">
              <a:solidFill>
                <a:schemeClr val="accent1">
                  <a:lumMod val="50000"/>
                </a:schemeClr>
              </a:solidFill>
            </a:endParaRPr>
          </a:p>
        </p:txBody>
      </p:sp>
      <p:sp>
        <p:nvSpPr>
          <p:cNvPr id="3" name="Rectangle 2"/>
          <p:cNvSpPr/>
          <p:nvPr/>
        </p:nvSpPr>
        <p:spPr>
          <a:xfrm>
            <a:off x="456185" y="23320"/>
            <a:ext cx="10956363" cy="6694140"/>
          </a:xfrm>
          <a:prstGeom prst="rect">
            <a:avLst/>
          </a:prstGeom>
        </p:spPr>
        <p:txBody>
          <a:bodyPr wrap="square">
            <a:spAutoFit/>
          </a:bodyPr>
          <a:lstStyle/>
          <a:p>
            <a:pPr>
              <a:spcAft>
                <a:spcPts val="1800"/>
              </a:spcAft>
            </a:pPr>
            <a:r>
              <a:rPr lang="ru-RU" b="1" dirty="0">
                <a:solidFill>
                  <a:srgbClr val="1F3864"/>
                </a:solidFill>
                <a:ea typeface="Calibri" panose="020F0502020204030204" pitchFamily="34" charset="0"/>
                <a:cs typeface="Times New Roman" panose="02020603050405020304" pitchFamily="18" charset="0"/>
              </a:rPr>
              <a:t>Рекомендуемый процесс </a:t>
            </a:r>
            <a:r>
              <a:rPr lang="ru-RU" b="1" dirty="0" smtClean="0">
                <a:solidFill>
                  <a:srgbClr val="1F3864"/>
                </a:solidFill>
                <a:ea typeface="Calibri" panose="020F0502020204030204" pitchFamily="34" charset="0"/>
                <a:cs typeface="Times New Roman" panose="02020603050405020304" pitchFamily="18" charset="0"/>
              </a:rPr>
              <a:t>– технические решения для систем с промежуточным </a:t>
            </a:r>
            <a:r>
              <a:rPr lang="ru-RU" b="1" dirty="0" err="1" smtClean="0">
                <a:solidFill>
                  <a:srgbClr val="1F3864"/>
                </a:solidFill>
                <a:ea typeface="Calibri" panose="020F0502020204030204" pitchFamily="34" charset="0"/>
                <a:cs typeface="Times New Roman" panose="02020603050405020304" pitchFamily="18" charset="0"/>
              </a:rPr>
              <a:t>хладоносителем</a:t>
            </a:r>
            <a:endParaRPr lang="ru-RU" b="1" dirty="0">
              <a:solidFill>
                <a:srgbClr val="1F3864"/>
              </a:solidFill>
              <a:ea typeface="Calibri" panose="020F0502020204030204" pitchFamily="34" charset="0"/>
              <a:cs typeface="Times New Roman" panose="02020603050405020304" pitchFamily="18" charset="0"/>
            </a:endParaRPr>
          </a:p>
          <a:p>
            <a:pPr>
              <a:spcAft>
                <a:spcPts val="1800"/>
              </a:spcAft>
            </a:pPr>
            <a:r>
              <a:rPr lang="ru-RU" b="1" dirty="0">
                <a:solidFill>
                  <a:srgbClr val="1F3864"/>
                </a:solidFill>
                <a:ea typeface="Calibri" panose="020F0502020204030204" pitchFamily="34" charset="0"/>
                <a:cs typeface="Times New Roman" panose="02020603050405020304" pitchFamily="18" charset="0"/>
              </a:rPr>
              <a:t>Охлаждение в этом здании могло быть разрешено без </a:t>
            </a:r>
            <a:r>
              <a:rPr lang="ru-RU" b="1" dirty="0" smtClean="0">
                <a:solidFill>
                  <a:srgbClr val="1F3864"/>
                </a:solidFill>
                <a:ea typeface="Calibri" panose="020F0502020204030204" pitchFamily="34" charset="0"/>
                <a:cs typeface="Times New Roman" panose="02020603050405020304" pitchFamily="18" charset="0"/>
              </a:rPr>
              <a:t>наличия горючих </a:t>
            </a:r>
            <a:r>
              <a:rPr lang="ru-RU" b="1" dirty="0">
                <a:solidFill>
                  <a:srgbClr val="1F3864"/>
                </a:solidFill>
                <a:ea typeface="Calibri" panose="020F0502020204030204" pitchFamily="34" charset="0"/>
                <a:cs typeface="Times New Roman" panose="02020603050405020304" pitchFamily="18" charset="0"/>
              </a:rPr>
              <a:t>жидкостей внутри здания.</a:t>
            </a:r>
          </a:p>
          <a:p>
            <a:pPr>
              <a:spcAft>
                <a:spcPts val="1800"/>
              </a:spcAft>
            </a:pPr>
            <a:r>
              <a:rPr lang="ru-RU" b="1" dirty="0">
                <a:solidFill>
                  <a:srgbClr val="1F3864"/>
                </a:solidFill>
                <a:ea typeface="Calibri" panose="020F0502020204030204" pitchFamily="34" charset="0"/>
                <a:cs typeface="Times New Roman" panose="02020603050405020304" pitchFamily="18" charset="0"/>
              </a:rPr>
              <a:t>Для охлаждения или кондиционирования помещений с электрооборудованием в зимний период можно использовать </a:t>
            </a:r>
            <a:r>
              <a:rPr lang="ru-RU" b="1" dirty="0" smtClean="0">
                <a:solidFill>
                  <a:srgbClr val="1F3864"/>
                </a:solidFill>
                <a:ea typeface="Calibri" panose="020F0502020204030204" pitchFamily="34" charset="0"/>
                <a:cs typeface="Times New Roman" panose="02020603050405020304" pitchFamily="18" charset="0"/>
              </a:rPr>
              <a:t>непосредственное </a:t>
            </a:r>
            <a:r>
              <a:rPr lang="ru-RU" b="1" dirty="0">
                <a:solidFill>
                  <a:srgbClr val="1F3864"/>
                </a:solidFill>
                <a:ea typeface="Calibri" panose="020F0502020204030204" pitchFamily="34" charset="0"/>
                <a:cs typeface="Times New Roman" panose="02020603050405020304" pitchFamily="18" charset="0"/>
              </a:rPr>
              <a:t>охлаждение, а в летний период пространство может быть кондиционировано с помощью </a:t>
            </a:r>
            <a:r>
              <a:rPr lang="ru-RU" b="1" dirty="0" err="1">
                <a:solidFill>
                  <a:srgbClr val="1F3864"/>
                </a:solidFill>
                <a:ea typeface="Calibri" panose="020F0502020204030204" pitchFamily="34" charset="0"/>
                <a:cs typeface="Times New Roman" panose="02020603050405020304" pitchFamily="18" charset="0"/>
              </a:rPr>
              <a:t>фанкойлов</a:t>
            </a:r>
            <a:r>
              <a:rPr lang="ru-RU" b="1" dirty="0">
                <a:solidFill>
                  <a:srgbClr val="1F3864"/>
                </a:solidFill>
                <a:ea typeface="Calibri" panose="020F0502020204030204" pitchFamily="34" charset="0"/>
                <a:cs typeface="Times New Roman" panose="02020603050405020304" pitchFamily="18" charset="0"/>
              </a:rPr>
              <a:t>, связанных с системой кондиционирования воздуха.</a:t>
            </a:r>
          </a:p>
          <a:p>
            <a:pPr>
              <a:spcAft>
                <a:spcPts val="1800"/>
              </a:spcAft>
            </a:pPr>
            <a:r>
              <a:rPr lang="ru-RU" b="1" dirty="0">
                <a:solidFill>
                  <a:srgbClr val="1F3864"/>
                </a:solidFill>
                <a:ea typeface="Calibri" panose="020F0502020204030204" pitchFamily="34" charset="0"/>
                <a:cs typeface="Times New Roman" panose="02020603050405020304" pitchFamily="18" charset="0"/>
              </a:rPr>
              <a:t>Холодильные камеры и шкафы для дисплеев, работающие при средних температурах, должны быть подключены к </a:t>
            </a:r>
            <a:r>
              <a:rPr lang="ru-RU" b="1" dirty="0" err="1">
                <a:solidFill>
                  <a:srgbClr val="1F3864"/>
                </a:solidFill>
                <a:ea typeface="Calibri" panose="020F0502020204030204" pitchFamily="34" charset="0"/>
                <a:cs typeface="Times New Roman" panose="02020603050405020304" pitchFamily="18" charset="0"/>
              </a:rPr>
              <a:t>чиллеру</a:t>
            </a:r>
            <a:r>
              <a:rPr lang="ru-RU" b="1" dirty="0">
                <a:solidFill>
                  <a:srgbClr val="1F3864"/>
                </a:solidFill>
                <a:ea typeface="Calibri" panose="020F0502020204030204" pitchFamily="34" charset="0"/>
                <a:cs typeface="Times New Roman" panose="02020603050405020304" pitchFamily="18" charset="0"/>
              </a:rPr>
              <a:t> с </a:t>
            </a:r>
            <a:r>
              <a:rPr lang="ru-RU" b="1" dirty="0" smtClean="0">
                <a:solidFill>
                  <a:srgbClr val="1F3864"/>
                </a:solidFill>
                <a:ea typeface="Calibri" panose="020F0502020204030204" pitchFamily="34" charset="0"/>
                <a:cs typeface="Times New Roman" panose="02020603050405020304" pitchFamily="18" charset="0"/>
              </a:rPr>
              <a:t>воздушным конденсатором, </a:t>
            </a:r>
            <a:r>
              <a:rPr lang="ru-RU" b="1" dirty="0">
                <a:solidFill>
                  <a:srgbClr val="1F3864"/>
                </a:solidFill>
                <a:ea typeface="Calibri" panose="020F0502020204030204" pitchFamily="34" charset="0"/>
                <a:cs typeface="Times New Roman" panose="02020603050405020304" pitchFamily="18" charset="0"/>
              </a:rPr>
              <a:t>используя R290 в качестве хладагента со вторичным контуром гликоля-воды при температуре -6 ° C.</a:t>
            </a:r>
          </a:p>
          <a:p>
            <a:pPr>
              <a:spcAft>
                <a:spcPts val="1800"/>
              </a:spcAft>
            </a:pPr>
            <a:r>
              <a:rPr lang="ru-RU" b="1" dirty="0">
                <a:solidFill>
                  <a:srgbClr val="1F3864"/>
                </a:solidFill>
                <a:ea typeface="Calibri" panose="020F0502020204030204" pitchFamily="34" charset="0"/>
                <a:cs typeface="Times New Roman" panose="02020603050405020304" pitchFamily="18" charset="0"/>
              </a:rPr>
              <a:t>Холодные </a:t>
            </a:r>
            <a:r>
              <a:rPr lang="ru-RU" b="1" dirty="0" smtClean="0">
                <a:solidFill>
                  <a:srgbClr val="1F3864"/>
                </a:solidFill>
                <a:ea typeface="Calibri" panose="020F0502020204030204" pitchFamily="34" charset="0"/>
                <a:cs typeface="Times New Roman" panose="02020603050405020304" pitchFamily="18" charset="0"/>
              </a:rPr>
              <a:t>камеры </a:t>
            </a:r>
            <a:r>
              <a:rPr lang="ru-RU" b="1" dirty="0">
                <a:solidFill>
                  <a:srgbClr val="1F3864"/>
                </a:solidFill>
                <a:ea typeface="Calibri" panose="020F0502020204030204" pitchFamily="34" charset="0"/>
                <a:cs typeface="Times New Roman" panose="02020603050405020304" pitchFamily="18" charset="0"/>
              </a:rPr>
              <a:t>и витрины, работающие при низких температурах, должны быть оснащены охлаждающими устройствами с использованием CO2 в качестве хладагента с конденсаторами с водяным охлаждением, а конденсаторы должны быть подключены к тому же </a:t>
            </a:r>
            <a:r>
              <a:rPr lang="ru-RU" b="1" dirty="0" err="1">
                <a:solidFill>
                  <a:srgbClr val="1F3864"/>
                </a:solidFill>
                <a:ea typeface="Calibri" panose="020F0502020204030204" pitchFamily="34" charset="0"/>
                <a:cs typeface="Times New Roman" panose="02020603050405020304" pitchFamily="18" charset="0"/>
              </a:rPr>
              <a:t>чиллеру</a:t>
            </a:r>
            <a:r>
              <a:rPr lang="ru-RU" b="1" dirty="0">
                <a:solidFill>
                  <a:srgbClr val="1F3864"/>
                </a:solidFill>
                <a:ea typeface="Calibri" panose="020F0502020204030204" pitchFamily="34" charset="0"/>
                <a:cs typeface="Times New Roman" panose="02020603050405020304" pitchFamily="18" charset="0"/>
              </a:rPr>
              <a:t>, который работает с вторичным контуром гликоля-воды с температурой - 6 ° С.</a:t>
            </a:r>
          </a:p>
          <a:p>
            <a:pPr>
              <a:spcAft>
                <a:spcPts val="1800"/>
              </a:spcAft>
            </a:pPr>
            <a:r>
              <a:rPr lang="ru-RU" b="1" dirty="0">
                <a:solidFill>
                  <a:srgbClr val="1F3864"/>
                </a:solidFill>
                <a:ea typeface="Calibri" panose="020F0502020204030204" pitchFamily="34" charset="0"/>
                <a:cs typeface="Times New Roman" panose="02020603050405020304" pitchFamily="18" charset="0"/>
              </a:rPr>
              <a:t>Часть </a:t>
            </a:r>
            <a:r>
              <a:rPr lang="ru-RU" b="1" dirty="0" smtClean="0">
                <a:solidFill>
                  <a:srgbClr val="1F3864"/>
                </a:solidFill>
                <a:ea typeface="Calibri" panose="020F0502020204030204" pitchFamily="34" charset="0"/>
                <a:cs typeface="Times New Roman" panose="02020603050405020304" pitchFamily="18" charset="0"/>
              </a:rPr>
              <a:t>отводимого отработанного тепла от </a:t>
            </a:r>
            <a:r>
              <a:rPr lang="ru-RU" b="1" dirty="0" err="1">
                <a:solidFill>
                  <a:srgbClr val="1F3864"/>
                </a:solidFill>
                <a:ea typeface="Calibri" panose="020F0502020204030204" pitchFamily="34" charset="0"/>
                <a:cs typeface="Times New Roman" panose="02020603050405020304" pitchFamily="18" charset="0"/>
              </a:rPr>
              <a:t>чиллера</a:t>
            </a:r>
            <a:r>
              <a:rPr lang="ru-RU" b="1" dirty="0">
                <a:solidFill>
                  <a:srgbClr val="1F3864"/>
                </a:solidFill>
                <a:ea typeface="Calibri" panose="020F0502020204030204" pitchFamily="34" charset="0"/>
                <a:cs typeface="Times New Roman" panose="02020603050405020304" pitchFamily="18" charset="0"/>
              </a:rPr>
              <a:t> должна использоваться для подогрева пола с использованием частичной рекуперации тепла.</a:t>
            </a:r>
          </a:p>
          <a:p>
            <a:pPr>
              <a:spcAft>
                <a:spcPts val="1800"/>
              </a:spcAft>
            </a:pPr>
            <a:r>
              <a:rPr lang="ru-RU" b="1" dirty="0">
                <a:solidFill>
                  <a:srgbClr val="1F3864"/>
                </a:solidFill>
                <a:ea typeface="Calibri" panose="020F0502020204030204" pitchFamily="34" charset="0"/>
                <a:cs typeface="Times New Roman" panose="02020603050405020304" pitchFamily="18" charset="0"/>
              </a:rPr>
              <a:t>Производство холодной / горячей воды для кондиционирования здания должно быть обеспечено с использованием тепловых насосов с воздушным и водяным охлаждением с R290.</a:t>
            </a:r>
          </a:p>
          <a:p>
            <a:pPr>
              <a:spcAft>
                <a:spcPts val="1800"/>
              </a:spcAft>
            </a:pPr>
            <a:r>
              <a:rPr lang="ru-RU" b="1" dirty="0">
                <a:solidFill>
                  <a:srgbClr val="1F3864"/>
                </a:solidFill>
                <a:ea typeface="Calibri" panose="020F0502020204030204" pitchFamily="34" charset="0"/>
                <a:cs typeface="Times New Roman" panose="02020603050405020304" pitchFamily="18" charset="0"/>
              </a:rPr>
              <a:t>Все оборудование, содержащее легковоспламеняющиеся жидкости, будет располагаться за пределами здания, в специально отделенной зоне без доступа к несанкционированному персоналу.</a:t>
            </a:r>
            <a:endParaRPr lang="en-U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098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35</a:t>
            </a:fld>
            <a:endParaRPr lang="en-US" sz="1800" dirty="0">
              <a:solidFill>
                <a:schemeClr val="accent1">
                  <a:lumMod val="50000"/>
                </a:schemeClr>
              </a:solidFill>
            </a:endParaRPr>
          </a:p>
        </p:txBody>
      </p:sp>
      <p:sp>
        <p:nvSpPr>
          <p:cNvPr id="3" name="Rectangle 2"/>
          <p:cNvSpPr/>
          <p:nvPr/>
        </p:nvSpPr>
        <p:spPr>
          <a:xfrm>
            <a:off x="483634" y="223736"/>
            <a:ext cx="11425881" cy="6401753"/>
          </a:xfrm>
          <a:prstGeom prst="rect">
            <a:avLst/>
          </a:prstGeom>
        </p:spPr>
        <p:txBody>
          <a:bodyPr wrap="square">
            <a:spAutoFit/>
          </a:bodyPr>
          <a:lstStyle/>
          <a:p>
            <a:pPr>
              <a:spcAft>
                <a:spcPts val="1200"/>
              </a:spcAft>
            </a:pPr>
            <a:r>
              <a:rPr lang="ru-RU" sz="2000" b="1" dirty="0">
                <a:solidFill>
                  <a:srgbClr val="1F3864"/>
                </a:solidFill>
                <a:ea typeface="Arial" panose="020B0604020202020204" pitchFamily="34" charset="0"/>
                <a:cs typeface="Times New Roman" panose="02020603050405020304" pitchFamily="18" charset="0"/>
              </a:rPr>
              <a:t>Выводы:</a:t>
            </a:r>
          </a:p>
          <a:p>
            <a:pPr>
              <a:spcAft>
                <a:spcPts val="1200"/>
              </a:spcAft>
            </a:pPr>
            <a:r>
              <a:rPr lang="ru-RU" sz="2000" b="1" dirty="0">
                <a:solidFill>
                  <a:srgbClr val="1F3864"/>
                </a:solidFill>
                <a:ea typeface="Arial" panose="020B0604020202020204" pitchFamily="34" charset="0"/>
                <a:cs typeface="Times New Roman" panose="02020603050405020304" pitchFamily="18" charset="0"/>
              </a:rPr>
              <a:t>Все хладагенты опасны, если их неправильно </a:t>
            </a:r>
            <a:r>
              <a:rPr lang="ru-RU" sz="2000" b="1" dirty="0" smtClean="0">
                <a:solidFill>
                  <a:srgbClr val="1F3864"/>
                </a:solidFill>
                <a:ea typeface="Arial" panose="020B0604020202020204" pitchFamily="34" charset="0"/>
                <a:cs typeface="Times New Roman" panose="02020603050405020304" pitchFamily="18" charset="0"/>
              </a:rPr>
              <a:t>использовать.</a:t>
            </a:r>
            <a:endParaRPr lang="ru-RU" sz="2000" b="1" dirty="0">
              <a:solidFill>
                <a:srgbClr val="1F3864"/>
              </a:solidFill>
              <a:ea typeface="Arial" panose="020B0604020202020204" pitchFamily="34" charset="0"/>
              <a:cs typeface="Times New Roman" panose="02020603050405020304" pitchFamily="18" charset="0"/>
            </a:endParaRPr>
          </a:p>
          <a:p>
            <a:pPr>
              <a:spcAft>
                <a:spcPts val="1200"/>
              </a:spcAft>
            </a:pPr>
            <a:r>
              <a:rPr lang="ru-RU" sz="2000" b="1" dirty="0">
                <a:solidFill>
                  <a:srgbClr val="1F3864"/>
                </a:solidFill>
                <a:ea typeface="Arial" panose="020B0604020202020204" pitchFamily="34" charset="0"/>
                <a:cs typeface="Times New Roman" panose="02020603050405020304" pitchFamily="18" charset="0"/>
              </a:rPr>
              <a:t>Пропан является лучшим хладагентом при правильном использовании.</a:t>
            </a:r>
          </a:p>
          <a:p>
            <a:pPr>
              <a:spcAft>
                <a:spcPts val="1200"/>
              </a:spcAft>
            </a:pPr>
            <a:r>
              <a:rPr lang="ru-RU" sz="2000" b="1" dirty="0">
                <a:solidFill>
                  <a:srgbClr val="1F3864"/>
                </a:solidFill>
                <a:ea typeface="Arial" panose="020B0604020202020204" pitchFamily="34" charset="0"/>
                <a:cs typeface="Times New Roman" panose="02020603050405020304" pitchFamily="18" charset="0"/>
              </a:rPr>
              <a:t>Выбор хладагента требует больших знаний. </a:t>
            </a:r>
            <a:r>
              <a:rPr lang="ru-RU" sz="2000" b="1" dirty="0" smtClean="0">
                <a:solidFill>
                  <a:srgbClr val="1F3864"/>
                </a:solidFill>
                <a:ea typeface="Arial" panose="020B0604020202020204" pitchFamily="34" charset="0"/>
                <a:cs typeface="Times New Roman" panose="02020603050405020304" pitchFamily="18" charset="0"/>
              </a:rPr>
              <a:t>За эту </a:t>
            </a:r>
            <a:r>
              <a:rPr lang="ru-RU" sz="2000" b="1" dirty="0">
                <a:solidFill>
                  <a:srgbClr val="1F3864"/>
                </a:solidFill>
                <a:ea typeface="Arial" panose="020B0604020202020204" pitchFamily="34" charset="0"/>
                <a:cs typeface="Times New Roman" panose="02020603050405020304" pitchFamily="18" charset="0"/>
              </a:rPr>
              <a:t>часть </a:t>
            </a:r>
            <a:r>
              <a:rPr lang="ru-RU" sz="2000" b="1" dirty="0" smtClean="0">
                <a:solidFill>
                  <a:srgbClr val="1F3864"/>
                </a:solidFill>
                <a:ea typeface="Arial" panose="020B0604020202020204" pitchFamily="34" charset="0"/>
                <a:cs typeface="Times New Roman" panose="02020603050405020304" pitchFamily="18" charset="0"/>
              </a:rPr>
              <a:t>работы не должны </a:t>
            </a:r>
            <a:r>
              <a:rPr lang="ru-RU" sz="2000" b="1" dirty="0">
                <a:solidFill>
                  <a:srgbClr val="1F3864"/>
                </a:solidFill>
                <a:ea typeface="Arial" panose="020B0604020202020204" pitchFamily="34" charset="0"/>
                <a:cs typeface="Times New Roman" panose="02020603050405020304" pitchFamily="18" charset="0"/>
              </a:rPr>
              <a:t>отвечать </a:t>
            </a:r>
            <a:r>
              <a:rPr lang="ru-RU" sz="2000" b="1" dirty="0" smtClean="0">
                <a:solidFill>
                  <a:srgbClr val="1F3864"/>
                </a:solidFill>
                <a:ea typeface="Arial" panose="020B0604020202020204" pitchFamily="34" charset="0"/>
                <a:cs typeface="Times New Roman" panose="02020603050405020304" pitchFamily="18" charset="0"/>
              </a:rPr>
              <a:t>проектировщики, </a:t>
            </a:r>
            <a:r>
              <a:rPr lang="ru-RU" sz="2000" b="1" dirty="0">
                <a:solidFill>
                  <a:srgbClr val="1F3864"/>
                </a:solidFill>
                <a:ea typeface="Arial" panose="020B0604020202020204" pitchFamily="34" charset="0"/>
                <a:cs typeface="Times New Roman" panose="02020603050405020304" pitchFamily="18" charset="0"/>
              </a:rPr>
              <a:t>которые не прошли обучение </a:t>
            </a:r>
            <a:r>
              <a:rPr lang="ru-RU" sz="2000" b="1" dirty="0" smtClean="0">
                <a:solidFill>
                  <a:srgbClr val="1F3864"/>
                </a:solidFill>
                <a:ea typeface="Arial" panose="020B0604020202020204" pitchFamily="34" charset="0"/>
                <a:cs typeface="Times New Roman" panose="02020603050405020304" pitchFamily="18" charset="0"/>
              </a:rPr>
              <a:t>по работе </a:t>
            </a:r>
            <a:r>
              <a:rPr lang="ru-RU" sz="2000" b="1" dirty="0">
                <a:solidFill>
                  <a:srgbClr val="1F3864"/>
                </a:solidFill>
                <a:ea typeface="Arial" panose="020B0604020202020204" pitchFamily="34" charset="0"/>
                <a:cs typeface="Times New Roman" panose="02020603050405020304" pitchFamily="18" charset="0"/>
              </a:rPr>
              <a:t>с легковоспламеняющимися хладагентами.</a:t>
            </a:r>
          </a:p>
          <a:p>
            <a:pPr>
              <a:spcAft>
                <a:spcPts val="1200"/>
              </a:spcAft>
            </a:pPr>
            <a:r>
              <a:rPr lang="ru-RU" sz="2000" b="1" dirty="0" smtClean="0">
                <a:solidFill>
                  <a:srgbClr val="1F3864"/>
                </a:solidFill>
                <a:ea typeface="Arial" panose="020B0604020202020204" pitchFamily="34" charset="0"/>
                <a:cs typeface="Times New Roman" panose="02020603050405020304" pitchFamily="18" charset="0"/>
              </a:rPr>
              <a:t>Проектировщики, </a:t>
            </a:r>
            <a:r>
              <a:rPr lang="ru-RU" sz="2000" b="1" dirty="0">
                <a:solidFill>
                  <a:srgbClr val="1F3864"/>
                </a:solidFill>
                <a:ea typeface="Arial" panose="020B0604020202020204" pitchFamily="34" charset="0"/>
                <a:cs typeface="Times New Roman" panose="02020603050405020304" pitchFamily="18" charset="0"/>
              </a:rPr>
              <a:t>изготовители, монтажники и специалисты по техническому обслуживанию установок должны обеспечить, </a:t>
            </a:r>
            <a:r>
              <a:rPr lang="ru-RU" sz="2000" b="1" dirty="0" smtClean="0">
                <a:solidFill>
                  <a:srgbClr val="1F3864"/>
                </a:solidFill>
                <a:ea typeface="Arial" panose="020B0604020202020204" pitchFamily="34" charset="0"/>
                <a:cs typeface="Times New Roman" panose="02020603050405020304" pitchFamily="18" charset="0"/>
              </a:rPr>
              <a:t>для легковоспламеняющихся систем </a:t>
            </a:r>
            <a:r>
              <a:rPr lang="ru-RU" sz="2000" b="1" dirty="0">
                <a:solidFill>
                  <a:srgbClr val="1F3864"/>
                </a:solidFill>
                <a:ea typeface="Arial" panose="020B0604020202020204" pitchFamily="34" charset="0"/>
                <a:cs typeface="Times New Roman" panose="02020603050405020304" pitchFamily="18" charset="0"/>
              </a:rPr>
              <a:t>или </a:t>
            </a:r>
            <a:r>
              <a:rPr lang="ru-RU" sz="2000" b="1" dirty="0" smtClean="0">
                <a:solidFill>
                  <a:srgbClr val="1F3864"/>
                </a:solidFill>
                <a:ea typeface="Arial" panose="020B0604020202020204" pitchFamily="34" charset="0"/>
                <a:cs typeface="Times New Roman" panose="02020603050405020304" pitchFamily="18" charset="0"/>
              </a:rPr>
              <a:t>установок </a:t>
            </a:r>
            <a:r>
              <a:rPr lang="ru-RU" sz="2000" b="1" dirty="0">
                <a:solidFill>
                  <a:srgbClr val="1F3864"/>
                </a:solidFill>
                <a:ea typeface="Arial" panose="020B0604020202020204" pitchFamily="34" charset="0"/>
                <a:cs typeface="Times New Roman" panose="02020603050405020304" pitchFamily="18" charset="0"/>
              </a:rPr>
              <a:t>на основе хладагента </a:t>
            </a:r>
            <a:r>
              <a:rPr lang="ru-RU" sz="2000" b="1" dirty="0" smtClean="0">
                <a:solidFill>
                  <a:srgbClr val="1F3864"/>
                </a:solidFill>
                <a:ea typeface="Arial" panose="020B0604020202020204" pitchFamily="34" charset="0"/>
                <a:cs typeface="Times New Roman" panose="02020603050405020304" pitchFamily="18" charset="0"/>
              </a:rPr>
              <a:t>уменьшение рисков </a:t>
            </a:r>
            <a:r>
              <a:rPr lang="ru-RU" sz="2000" b="1" dirty="0">
                <a:solidFill>
                  <a:srgbClr val="1F3864"/>
                </a:solidFill>
                <a:ea typeface="Arial" panose="020B0604020202020204" pitchFamily="34" charset="0"/>
                <a:cs typeface="Times New Roman" panose="02020603050405020304" pitchFamily="18" charset="0"/>
              </a:rPr>
              <a:t>для здоровья и безопасности людей.</a:t>
            </a:r>
          </a:p>
          <a:p>
            <a:pPr>
              <a:spcAft>
                <a:spcPts val="1200"/>
              </a:spcAft>
            </a:pPr>
            <a:r>
              <a:rPr lang="ru-RU" sz="2000" b="1" dirty="0" smtClean="0">
                <a:solidFill>
                  <a:srgbClr val="1F3864"/>
                </a:solidFill>
                <a:ea typeface="Arial" panose="020B0604020202020204" pitchFamily="34" charset="0"/>
                <a:cs typeface="Times New Roman" panose="02020603050405020304" pitchFamily="18" charset="0"/>
              </a:rPr>
              <a:t>Неквалифицированный </a:t>
            </a:r>
            <a:r>
              <a:rPr lang="ru-RU" sz="2000" b="1" dirty="0">
                <a:solidFill>
                  <a:srgbClr val="1F3864"/>
                </a:solidFill>
                <a:ea typeface="Arial" panose="020B0604020202020204" pitchFamily="34" charset="0"/>
                <a:cs typeface="Times New Roman" panose="02020603050405020304" pitchFamily="18" charset="0"/>
              </a:rPr>
              <a:t>персонал создает риск несчастных случаев. Поэтому важно, чтобы персонал, занимающийся такими системами, был компетентным.</a:t>
            </a:r>
          </a:p>
          <a:p>
            <a:pPr>
              <a:spcAft>
                <a:spcPts val="1200"/>
              </a:spcAft>
            </a:pPr>
            <a:r>
              <a:rPr lang="ru-RU" sz="2000" b="1" dirty="0">
                <a:solidFill>
                  <a:srgbClr val="1F3864"/>
                </a:solidFill>
                <a:ea typeface="Arial" panose="020B0604020202020204" pitchFamily="34" charset="0"/>
                <a:cs typeface="Times New Roman" panose="02020603050405020304" pitchFamily="18" charset="0"/>
              </a:rPr>
              <a:t>Компетентный человек - это лицо, которое </a:t>
            </a:r>
            <a:r>
              <a:rPr lang="ru-RU" sz="2000" b="1" dirty="0" smtClean="0">
                <a:solidFill>
                  <a:srgbClr val="1F3864"/>
                </a:solidFill>
                <a:ea typeface="Arial" panose="020B0604020202020204" pitchFamily="34" charset="0"/>
                <a:cs typeface="Times New Roman" panose="02020603050405020304" pitchFamily="18" charset="0"/>
              </a:rPr>
              <a:t>приобрело знания и опыт </a:t>
            </a:r>
            <a:r>
              <a:rPr lang="ru-RU" sz="2000" b="1" dirty="0">
                <a:solidFill>
                  <a:srgbClr val="1F3864"/>
                </a:solidFill>
                <a:ea typeface="Arial" panose="020B0604020202020204" pitchFamily="34" charset="0"/>
                <a:cs typeface="Times New Roman" panose="02020603050405020304" pitchFamily="18" charset="0"/>
              </a:rPr>
              <a:t>посредством обучения, </a:t>
            </a:r>
            <a:r>
              <a:rPr lang="ru-RU" sz="2000" b="1" dirty="0" smtClean="0">
                <a:solidFill>
                  <a:srgbClr val="1F3864"/>
                </a:solidFill>
                <a:ea typeface="Arial" panose="020B0604020202020204" pitchFamily="34" charset="0"/>
                <a:cs typeface="Times New Roman" panose="02020603050405020304" pitchFamily="18" charset="0"/>
              </a:rPr>
              <a:t>наличием квалификации </a:t>
            </a:r>
            <a:r>
              <a:rPr lang="ru-RU" sz="2000" b="1" dirty="0">
                <a:solidFill>
                  <a:srgbClr val="1F3864"/>
                </a:solidFill>
                <a:ea typeface="Arial" panose="020B0604020202020204" pitchFamily="34" charset="0"/>
                <a:cs typeface="Times New Roman" panose="02020603050405020304" pitchFamily="18" charset="0"/>
              </a:rPr>
              <a:t>или </a:t>
            </a:r>
            <a:r>
              <a:rPr lang="ru-RU" sz="2000" b="1" dirty="0" smtClean="0">
                <a:solidFill>
                  <a:srgbClr val="1F3864"/>
                </a:solidFill>
                <a:ea typeface="Arial" panose="020B0604020202020204" pitchFamily="34" charset="0"/>
                <a:cs typeface="Times New Roman" panose="02020603050405020304" pitchFamily="18" charset="0"/>
              </a:rPr>
              <a:t>опыта, необходимых </a:t>
            </a:r>
            <a:r>
              <a:rPr lang="ru-RU" sz="2000" b="1" dirty="0">
                <a:solidFill>
                  <a:srgbClr val="1F3864"/>
                </a:solidFill>
                <a:ea typeface="Arial" panose="020B0604020202020204" pitchFamily="34" charset="0"/>
                <a:cs typeface="Times New Roman" panose="02020603050405020304" pitchFamily="18" charset="0"/>
              </a:rPr>
              <a:t>для выполнения этой задачи. Менее пяти процентов техников, которые занимаются обслуживанием </a:t>
            </a:r>
            <a:r>
              <a:rPr lang="ru-RU" sz="2000" b="1" dirty="0" smtClean="0">
                <a:solidFill>
                  <a:srgbClr val="1F3864"/>
                </a:solidFill>
                <a:ea typeface="Arial" panose="020B0604020202020204" pitchFamily="34" charset="0"/>
                <a:cs typeface="Times New Roman" panose="02020603050405020304" pitchFamily="18" charset="0"/>
              </a:rPr>
              <a:t>холодильного </a:t>
            </a:r>
            <a:r>
              <a:rPr lang="ru-RU" sz="2000" b="1" dirty="0">
                <a:solidFill>
                  <a:srgbClr val="1F3864"/>
                </a:solidFill>
                <a:ea typeface="Arial" panose="020B0604020202020204" pitchFamily="34" charset="0"/>
                <a:cs typeface="Times New Roman" panose="02020603050405020304" pitchFamily="18" charset="0"/>
              </a:rPr>
              <a:t>оборудования в ЕС, прошли обучение </a:t>
            </a:r>
            <a:r>
              <a:rPr lang="ru-RU" sz="2000" b="1" dirty="0" smtClean="0">
                <a:solidFill>
                  <a:srgbClr val="1F3864"/>
                </a:solidFill>
                <a:ea typeface="Arial" panose="020B0604020202020204" pitchFamily="34" charset="0"/>
                <a:cs typeface="Times New Roman" panose="02020603050405020304" pitchFamily="18" charset="0"/>
              </a:rPr>
              <a:t>по работе </a:t>
            </a:r>
            <a:r>
              <a:rPr lang="ru-RU" sz="2000" b="1" dirty="0">
                <a:solidFill>
                  <a:srgbClr val="1F3864"/>
                </a:solidFill>
                <a:ea typeface="Arial" panose="020B0604020202020204" pitchFamily="34" charset="0"/>
                <a:cs typeface="Times New Roman" panose="02020603050405020304" pitchFamily="18" charset="0"/>
              </a:rPr>
              <a:t>с легковоспламеняющимися хладагентами.</a:t>
            </a:r>
          </a:p>
          <a:p>
            <a:pPr>
              <a:spcAft>
                <a:spcPts val="1200"/>
              </a:spcAft>
            </a:pPr>
            <a:r>
              <a:rPr lang="ru-RU" sz="2000" b="1" dirty="0">
                <a:solidFill>
                  <a:srgbClr val="1F3864"/>
                </a:solidFill>
                <a:ea typeface="Arial" panose="020B0604020202020204" pitchFamily="34" charset="0"/>
                <a:cs typeface="Times New Roman" panose="02020603050405020304" pitchFamily="18" charset="0"/>
              </a:rPr>
              <a:t>Необходимо создать международную платформу для обмена знаниями и опытом в отношении </a:t>
            </a:r>
            <a:r>
              <a:rPr lang="ru-RU" sz="2000" b="1" dirty="0" smtClean="0">
                <a:solidFill>
                  <a:srgbClr val="1F3864"/>
                </a:solidFill>
                <a:ea typeface="Arial" panose="020B0604020202020204" pitchFamily="34" charset="0"/>
                <a:cs typeface="Times New Roman" panose="02020603050405020304" pitchFamily="18" charset="0"/>
              </a:rPr>
              <a:t>работы с ХУ на основе легковоспламеняющихся </a:t>
            </a:r>
            <a:r>
              <a:rPr lang="ru-RU" sz="2000" b="1" dirty="0" err="1" smtClean="0">
                <a:solidFill>
                  <a:srgbClr val="1F3864"/>
                </a:solidFill>
                <a:ea typeface="Arial" panose="020B0604020202020204" pitchFamily="34" charset="0"/>
                <a:cs typeface="Times New Roman" panose="02020603050405020304" pitchFamily="18" charset="0"/>
              </a:rPr>
              <a:t>хладогентов</a:t>
            </a:r>
            <a:r>
              <a:rPr lang="ru-RU" sz="2000" b="1" dirty="0" smtClean="0">
                <a:solidFill>
                  <a:srgbClr val="1F3864"/>
                </a:solidFill>
                <a:ea typeface="Arial" panose="020B0604020202020204" pitchFamily="34" charset="0"/>
                <a:cs typeface="Times New Roman" panose="02020603050405020304" pitchFamily="18" charset="0"/>
              </a:rPr>
              <a:t>.</a:t>
            </a:r>
            <a:endParaRPr lang="en-US"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226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36</a:t>
            </a:fld>
            <a:endParaRPr lang="en-US" sz="1800" dirty="0">
              <a:solidFill>
                <a:schemeClr val="accent1">
                  <a:lumMod val="50000"/>
                </a:schemeClr>
              </a:solidFill>
            </a:endParaRPr>
          </a:p>
        </p:txBody>
      </p:sp>
      <p:sp>
        <p:nvSpPr>
          <p:cNvPr id="9" name="Title 4"/>
          <p:cNvSpPr txBox="1">
            <a:spLocks/>
          </p:cNvSpPr>
          <p:nvPr/>
        </p:nvSpPr>
        <p:spPr>
          <a:xfrm>
            <a:off x="4309373" y="1560141"/>
            <a:ext cx="3573255" cy="9599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600" b="1" dirty="0">
                <a:solidFill>
                  <a:srgbClr val="002060"/>
                </a:solidFill>
                <a:latin typeface="+mn-lt"/>
              </a:rPr>
              <a:t>Thank You For Your Attention</a:t>
            </a:r>
            <a:endParaRPr lang="sr-Latn-RS" sz="8600" b="1" dirty="0">
              <a:solidFill>
                <a:srgbClr val="002060"/>
              </a:solidFill>
              <a:latin typeface="+mn-lt"/>
            </a:endParaRPr>
          </a:p>
          <a:p>
            <a:endParaRPr lang="sr-Latn-RS" sz="8600" b="1" dirty="0">
              <a:solidFill>
                <a:srgbClr val="002060"/>
              </a:solidFill>
              <a:latin typeface="+mn-lt"/>
            </a:endParaRPr>
          </a:p>
          <a:p>
            <a:pPr algn="ctr"/>
            <a:r>
              <a:rPr lang="sr-Latn-RS" sz="8600" b="1" dirty="0">
                <a:solidFill>
                  <a:schemeClr val="accent1">
                    <a:lumMod val="50000"/>
                  </a:schemeClr>
                </a:solidFill>
                <a:latin typeface="+mn-lt"/>
              </a:rPr>
              <a:t>s.pejkovic@mts.rs</a:t>
            </a:r>
            <a:r>
              <a:rPr lang="en-US" sz="3600" b="1" dirty="0">
                <a:solidFill>
                  <a:srgbClr val="1E4D80"/>
                </a:solidFill>
              </a:rPr>
              <a:t/>
            </a:r>
            <a:br>
              <a:rPr lang="en-US" sz="3600" b="1" dirty="0">
                <a:solidFill>
                  <a:srgbClr val="1E4D80"/>
                </a:solidFill>
              </a:rPr>
            </a:br>
            <a:endParaRPr lang="en-US" sz="3600" dirty="0">
              <a:solidFill>
                <a:srgbClr val="1E4D80"/>
              </a:solidFill>
            </a:endParaRPr>
          </a:p>
        </p:txBody>
      </p:sp>
      <p:sp>
        <p:nvSpPr>
          <p:cNvPr id="10" name="Subtitle 5"/>
          <p:cNvSpPr txBox="1">
            <a:spLocks/>
          </p:cNvSpPr>
          <p:nvPr/>
        </p:nvSpPr>
        <p:spPr>
          <a:xfrm>
            <a:off x="4985711" y="4035891"/>
            <a:ext cx="2220578" cy="582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smtClean="0">
                <a:solidFill>
                  <a:srgbClr val="002060"/>
                </a:solidFill>
              </a:rPr>
              <a:t>Вопросы</a:t>
            </a:r>
            <a:r>
              <a:rPr lang="en-US" b="1" dirty="0" smtClean="0">
                <a:solidFill>
                  <a:srgbClr val="002060"/>
                </a:solidFill>
              </a:rPr>
              <a:t> </a:t>
            </a:r>
            <a:r>
              <a:rPr lang="en-US" b="1" dirty="0">
                <a:solidFill>
                  <a:srgbClr val="002060"/>
                </a:solidFill>
              </a:rPr>
              <a:t>?       </a:t>
            </a:r>
          </a:p>
          <a:p>
            <a:endParaRPr lang="en-US" dirty="0">
              <a:solidFill>
                <a:srgbClr val="1E4D80"/>
              </a:solidFill>
            </a:endParaRPr>
          </a:p>
        </p:txBody>
      </p:sp>
    </p:spTree>
    <p:extLst>
      <p:ext uri="{BB962C8B-B14F-4D97-AF65-F5344CB8AC3E}">
        <p14:creationId xmlns:p14="http://schemas.microsoft.com/office/powerpoint/2010/main" val="126783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88" y="361531"/>
            <a:ext cx="11157625" cy="5832894"/>
          </a:xfrm>
        </p:spPr>
        <p:txBody>
          <a:bodyPr>
            <a:normAutofit/>
          </a:bodyPr>
          <a:lstStyle/>
          <a:p>
            <a:pPr marL="0" indent="0">
              <a:spcBef>
                <a:spcPts val="0"/>
              </a:spcBef>
              <a:buNone/>
            </a:pPr>
            <a:endParaRPr lang="sr-Latn-RS" sz="2200" dirty="0">
              <a:solidFill>
                <a:schemeClr val="accent1">
                  <a:lumMod val="50000"/>
                </a:schemeClr>
              </a:solidFill>
            </a:endParaRPr>
          </a:p>
          <a:p>
            <a:pPr marL="0" indent="0">
              <a:spcBef>
                <a:spcPts val="0"/>
              </a:spcBef>
              <a:buNone/>
            </a:pPr>
            <a:r>
              <a:rPr lang="ru-RU" sz="2000" b="1" dirty="0">
                <a:solidFill>
                  <a:schemeClr val="accent1">
                    <a:lumMod val="50000"/>
                  </a:schemeClr>
                </a:solidFill>
              </a:rPr>
              <a:t>Пропан (R290) </a:t>
            </a:r>
            <a:r>
              <a:rPr lang="ru-RU" sz="2000" b="1" dirty="0" smtClean="0">
                <a:solidFill>
                  <a:schemeClr val="accent1">
                    <a:lumMod val="50000"/>
                  </a:schemeClr>
                </a:solidFill>
              </a:rPr>
              <a:t>- широко используемый углеводородный хладагент.</a:t>
            </a:r>
            <a:endParaRPr lang="ru-RU" sz="2000" b="1" dirty="0">
              <a:solidFill>
                <a:schemeClr val="accent1">
                  <a:lumMod val="50000"/>
                </a:schemeClr>
              </a:solidFill>
            </a:endParaRPr>
          </a:p>
          <a:p>
            <a:pPr marL="0" indent="0">
              <a:spcBef>
                <a:spcPts val="0"/>
              </a:spcBef>
              <a:buNone/>
            </a:pPr>
            <a:endParaRPr lang="ru-RU" sz="2000" b="1" dirty="0">
              <a:solidFill>
                <a:schemeClr val="accent1">
                  <a:lumMod val="50000"/>
                </a:schemeClr>
              </a:solidFill>
            </a:endParaRPr>
          </a:p>
          <a:p>
            <a:pPr marL="0" indent="0">
              <a:spcBef>
                <a:spcPts val="0"/>
              </a:spcBef>
              <a:buNone/>
            </a:pPr>
            <a:r>
              <a:rPr lang="ru-RU" sz="2000" b="1" dirty="0" err="1" smtClean="0">
                <a:solidFill>
                  <a:schemeClr val="accent1">
                    <a:lumMod val="50000"/>
                  </a:schemeClr>
                </a:solidFill>
              </a:rPr>
              <a:t>Углеводородые</a:t>
            </a:r>
            <a:r>
              <a:rPr lang="ru-RU" sz="2000" b="1" dirty="0" smtClean="0">
                <a:solidFill>
                  <a:schemeClr val="accent1">
                    <a:lumMod val="50000"/>
                  </a:schemeClr>
                </a:solidFill>
              </a:rPr>
              <a:t> </a:t>
            </a:r>
            <a:r>
              <a:rPr lang="ru-RU" sz="2000" b="1" dirty="0">
                <a:solidFill>
                  <a:schemeClr val="accent1">
                    <a:lumMod val="50000"/>
                  </a:schemeClr>
                </a:solidFill>
              </a:rPr>
              <a:t>(</a:t>
            </a:r>
            <a:r>
              <a:rPr lang="ru-RU" sz="2000" b="1" dirty="0" err="1">
                <a:solidFill>
                  <a:schemeClr val="accent1">
                    <a:lumMod val="50000"/>
                  </a:schemeClr>
                </a:solidFill>
              </a:rPr>
              <a:t>HCs</a:t>
            </a:r>
            <a:r>
              <a:rPr lang="ru-RU" sz="2000" b="1" dirty="0">
                <a:solidFill>
                  <a:schemeClr val="accent1">
                    <a:lumMod val="50000"/>
                  </a:schemeClr>
                </a:solidFill>
              </a:rPr>
              <a:t>) х</a:t>
            </a:r>
            <a:r>
              <a:rPr lang="ru-RU" sz="2000" b="1" dirty="0" smtClean="0">
                <a:solidFill>
                  <a:schemeClr val="accent1">
                    <a:lumMod val="50000"/>
                  </a:schemeClr>
                </a:solidFill>
              </a:rPr>
              <a:t>ладагенты сталкиваются </a:t>
            </a:r>
            <a:r>
              <a:rPr lang="ru-RU" sz="2000" b="1" dirty="0">
                <a:solidFill>
                  <a:schemeClr val="accent1">
                    <a:lumMod val="50000"/>
                  </a:schemeClr>
                </a:solidFill>
              </a:rPr>
              <a:t>с </a:t>
            </a:r>
            <a:r>
              <a:rPr lang="ru-RU" sz="2000" b="1" dirty="0" smtClean="0">
                <a:solidFill>
                  <a:schemeClr val="accent1">
                    <a:lumMod val="50000"/>
                  </a:schemeClr>
                </a:solidFill>
              </a:rPr>
              <a:t>ограничениями в использовании </a:t>
            </a:r>
            <a:r>
              <a:rPr lang="ru-RU" sz="2000" b="1" dirty="0">
                <a:solidFill>
                  <a:schemeClr val="accent1">
                    <a:lumMod val="50000"/>
                  </a:schemeClr>
                </a:solidFill>
              </a:rPr>
              <a:t>из-за их высокой воспламеняемости. Легко воспламеняющиеся </a:t>
            </a:r>
            <a:r>
              <a:rPr lang="ru-RU" sz="2000" b="1" dirty="0" smtClean="0">
                <a:solidFill>
                  <a:schemeClr val="accent1">
                    <a:lumMod val="50000"/>
                  </a:schemeClr>
                </a:solidFill>
              </a:rPr>
              <a:t>жидкости подвержены горению и являются взрывоопасными.</a:t>
            </a:r>
            <a:endParaRPr lang="ru-RU" sz="2000" b="1" dirty="0">
              <a:solidFill>
                <a:schemeClr val="accent1">
                  <a:lumMod val="50000"/>
                </a:schemeClr>
              </a:solidFill>
            </a:endParaRPr>
          </a:p>
          <a:p>
            <a:pPr marL="0" indent="0">
              <a:spcBef>
                <a:spcPts val="0"/>
              </a:spcBef>
              <a:buNone/>
            </a:pPr>
            <a:endParaRPr lang="ru-RU" sz="2000" b="1" dirty="0">
              <a:solidFill>
                <a:schemeClr val="accent1">
                  <a:lumMod val="50000"/>
                </a:schemeClr>
              </a:solidFill>
            </a:endParaRPr>
          </a:p>
          <a:p>
            <a:pPr marL="0" indent="0">
              <a:spcBef>
                <a:spcPts val="0"/>
              </a:spcBef>
              <a:buNone/>
            </a:pPr>
            <a:r>
              <a:rPr lang="ru-RU" sz="2000" b="1" dirty="0">
                <a:solidFill>
                  <a:schemeClr val="accent1">
                    <a:lumMod val="50000"/>
                  </a:schemeClr>
                </a:solidFill>
              </a:rPr>
              <a:t>R290 - это </a:t>
            </a:r>
            <a:r>
              <a:rPr lang="ru-RU" sz="2000" b="1" dirty="0" smtClean="0">
                <a:solidFill>
                  <a:schemeClr val="accent1">
                    <a:lumMod val="50000"/>
                  </a:schemeClr>
                </a:solidFill>
              </a:rPr>
              <a:t>природный хладагент </a:t>
            </a:r>
            <a:r>
              <a:rPr lang="ru-RU" sz="2000" b="1" dirty="0">
                <a:solidFill>
                  <a:schemeClr val="accent1">
                    <a:lumMod val="50000"/>
                  </a:schemeClr>
                </a:solidFill>
              </a:rPr>
              <a:t>с превосходными термодинамическими свойствами, </a:t>
            </a:r>
            <a:r>
              <a:rPr lang="ru-RU" sz="2000" b="1" dirty="0" smtClean="0">
                <a:solidFill>
                  <a:schemeClr val="accent1">
                    <a:lumMod val="50000"/>
                  </a:schemeClr>
                </a:solidFill>
              </a:rPr>
              <a:t>предназначен для использования в автономных витринах, холодильных камерах </a:t>
            </a:r>
            <a:r>
              <a:rPr lang="ru-RU" sz="2000" b="1" dirty="0">
                <a:solidFill>
                  <a:schemeClr val="accent1">
                    <a:lumMod val="50000"/>
                  </a:schemeClr>
                </a:solidFill>
              </a:rPr>
              <a:t>и </a:t>
            </a:r>
            <a:r>
              <a:rPr lang="ru-RU" sz="2000" b="1" dirty="0" smtClean="0">
                <a:solidFill>
                  <a:schemeClr val="accent1">
                    <a:lumMod val="50000"/>
                  </a:schemeClr>
                </a:solidFill>
              </a:rPr>
              <a:t>централизованных системах, таких как системы с промежуточным </a:t>
            </a:r>
            <a:r>
              <a:rPr lang="ru-RU" sz="2000" b="1" dirty="0" err="1" smtClean="0">
                <a:solidFill>
                  <a:schemeClr val="accent1">
                    <a:lumMod val="50000"/>
                  </a:schemeClr>
                </a:solidFill>
              </a:rPr>
              <a:t>хладоносителем</a:t>
            </a:r>
            <a:r>
              <a:rPr lang="ru-RU" sz="2000" b="1" dirty="0" smtClean="0">
                <a:solidFill>
                  <a:schemeClr val="accent1">
                    <a:lumMod val="50000"/>
                  </a:schemeClr>
                </a:solidFill>
              </a:rPr>
              <a:t> или среднетемпературные </a:t>
            </a:r>
            <a:r>
              <a:rPr lang="ru-RU" sz="2000" b="1" dirty="0" err="1" smtClean="0">
                <a:solidFill>
                  <a:schemeClr val="accent1">
                    <a:lumMod val="50000"/>
                  </a:schemeClr>
                </a:solidFill>
              </a:rPr>
              <a:t>чиллеры</a:t>
            </a:r>
            <a:r>
              <a:rPr lang="ru-RU" sz="2000" b="1" dirty="0" smtClean="0">
                <a:solidFill>
                  <a:schemeClr val="accent1">
                    <a:lumMod val="50000"/>
                  </a:schemeClr>
                </a:solidFill>
              </a:rPr>
              <a:t> с контуром гликоля.</a:t>
            </a:r>
            <a:endParaRPr lang="ru-RU" sz="2000" b="1" dirty="0">
              <a:solidFill>
                <a:schemeClr val="accent1">
                  <a:lumMod val="50000"/>
                </a:schemeClr>
              </a:solidFill>
            </a:endParaRPr>
          </a:p>
          <a:p>
            <a:pPr marL="0" indent="0">
              <a:spcBef>
                <a:spcPts val="0"/>
              </a:spcBef>
              <a:buNone/>
            </a:pPr>
            <a:endParaRPr lang="ru-RU" sz="2000" b="1" dirty="0">
              <a:solidFill>
                <a:schemeClr val="accent1">
                  <a:lumMod val="50000"/>
                </a:schemeClr>
              </a:solidFill>
            </a:endParaRPr>
          </a:p>
          <a:p>
            <a:pPr marL="0" indent="0">
              <a:spcBef>
                <a:spcPts val="0"/>
              </a:spcBef>
              <a:buNone/>
            </a:pPr>
            <a:r>
              <a:rPr lang="ru-RU" sz="2000" b="1" dirty="0">
                <a:solidFill>
                  <a:schemeClr val="accent1">
                    <a:lumMod val="50000"/>
                  </a:schemeClr>
                </a:solidFill>
              </a:rPr>
              <a:t>Углеводороды обозначаются как хладагенты группы А3. Заглавная буква (A) указывает на токсичность (низкая токсичность), а цифра обозначает воспламеняемость (3 - легковоспламеняющаяся).</a:t>
            </a:r>
          </a:p>
          <a:p>
            <a:pPr marL="0" indent="0">
              <a:spcBef>
                <a:spcPts val="0"/>
              </a:spcBef>
              <a:buNone/>
            </a:pPr>
            <a:endParaRPr lang="ru-RU" sz="2000" b="1" dirty="0">
              <a:solidFill>
                <a:schemeClr val="accent1">
                  <a:lumMod val="50000"/>
                </a:schemeClr>
              </a:solidFill>
            </a:endParaRPr>
          </a:p>
          <a:p>
            <a:pPr marL="0" indent="0">
              <a:spcBef>
                <a:spcPts val="0"/>
              </a:spcBef>
              <a:buNone/>
            </a:pPr>
            <a:r>
              <a:rPr lang="ru-RU" sz="2000" b="1" dirty="0">
                <a:solidFill>
                  <a:schemeClr val="accent1">
                    <a:lumMod val="50000"/>
                  </a:schemeClr>
                </a:solidFill>
              </a:rPr>
              <a:t>Малые </a:t>
            </a:r>
            <a:r>
              <a:rPr lang="ru-RU" sz="2000" b="1" dirty="0" smtClean="0">
                <a:solidFill>
                  <a:schemeClr val="accent1">
                    <a:lumMod val="50000"/>
                  </a:schemeClr>
                </a:solidFill>
              </a:rPr>
              <a:t>производства могут относится к группе </a:t>
            </a:r>
            <a:r>
              <a:rPr lang="ru-RU" sz="2000" b="1" dirty="0">
                <a:solidFill>
                  <a:schemeClr val="accent1">
                    <a:lumMod val="50000"/>
                  </a:schemeClr>
                </a:solidFill>
              </a:rPr>
              <a:t>А3 (воспламеняющийся хладагент) </a:t>
            </a:r>
            <a:r>
              <a:rPr lang="ru-RU" sz="2000" b="1" dirty="0" smtClean="0">
                <a:solidFill>
                  <a:schemeClr val="accent1">
                    <a:lumMod val="50000"/>
                  </a:schemeClr>
                </a:solidFill>
              </a:rPr>
              <a:t>где содержание до </a:t>
            </a:r>
            <a:r>
              <a:rPr lang="ru-RU" sz="2000" b="1" dirty="0">
                <a:solidFill>
                  <a:schemeClr val="accent1">
                    <a:lumMod val="50000"/>
                  </a:schemeClr>
                </a:solidFill>
              </a:rPr>
              <a:t>150 г в каждом </a:t>
            </a:r>
            <a:r>
              <a:rPr lang="ru-RU" sz="2000" b="1" dirty="0" smtClean="0">
                <a:solidFill>
                  <a:schemeClr val="accent1">
                    <a:lumMod val="50000"/>
                  </a:schemeClr>
                </a:solidFill>
              </a:rPr>
              <a:t>контуре заправленным х/а и с размещением без ограничений. </a:t>
            </a:r>
            <a:r>
              <a:rPr lang="ru-RU" sz="2000" b="1" dirty="0">
                <a:solidFill>
                  <a:schemeClr val="accent1">
                    <a:lumMod val="50000"/>
                  </a:schemeClr>
                </a:solidFill>
              </a:rPr>
              <a:t>Допускается наличие многочисленных систем с </a:t>
            </a:r>
            <a:r>
              <a:rPr lang="ru-RU" sz="2000" b="1" dirty="0" smtClean="0">
                <a:solidFill>
                  <a:schemeClr val="accent1">
                    <a:lumMod val="50000"/>
                  </a:schemeClr>
                </a:solidFill>
              </a:rPr>
              <a:t>заправкой х/а менее </a:t>
            </a:r>
            <a:r>
              <a:rPr lang="ru-RU" sz="2000" b="1" dirty="0">
                <a:solidFill>
                  <a:schemeClr val="accent1">
                    <a:lumMod val="50000"/>
                  </a:schemeClr>
                </a:solidFill>
              </a:rPr>
              <a:t>150 </a:t>
            </a:r>
            <a:r>
              <a:rPr lang="ru-RU" sz="2000" b="1" dirty="0" smtClean="0">
                <a:solidFill>
                  <a:schemeClr val="accent1">
                    <a:lumMod val="50000"/>
                  </a:schemeClr>
                </a:solidFill>
              </a:rPr>
              <a:t>г, </a:t>
            </a:r>
            <a:r>
              <a:rPr lang="ru-RU" sz="2000" b="1" dirty="0">
                <a:solidFill>
                  <a:schemeClr val="accent1">
                    <a:lumMod val="50000"/>
                  </a:schemeClr>
                </a:solidFill>
              </a:rPr>
              <a:t>расположенных </a:t>
            </a:r>
            <a:r>
              <a:rPr lang="ru-RU" sz="2000" b="1" dirty="0" smtClean="0">
                <a:solidFill>
                  <a:schemeClr val="accent1">
                    <a:lumMod val="50000"/>
                  </a:schemeClr>
                </a:solidFill>
              </a:rPr>
              <a:t>на той же площади.</a:t>
            </a:r>
            <a:endParaRPr lang="en-US" dirty="0"/>
          </a:p>
        </p:txBody>
      </p:sp>
      <p:sp>
        <p:nvSpPr>
          <p:cNvPr id="4"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4</a:t>
            </a:fld>
            <a:endParaRPr lang="en-US" sz="1800" dirty="0">
              <a:solidFill>
                <a:schemeClr val="accent1">
                  <a:lumMod val="50000"/>
                </a:schemeClr>
              </a:solidFill>
            </a:endParaRPr>
          </a:p>
        </p:txBody>
      </p:sp>
    </p:spTree>
    <p:extLst>
      <p:ext uri="{BB962C8B-B14F-4D97-AF65-F5344CB8AC3E}">
        <p14:creationId xmlns:p14="http://schemas.microsoft.com/office/powerpoint/2010/main" val="285002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043" y="344069"/>
            <a:ext cx="10711914" cy="5832894"/>
          </a:xfrm>
        </p:spPr>
        <p:txBody>
          <a:bodyPr anchor="ctr">
            <a:normAutofit fontScale="92500" lnSpcReduction="10000"/>
          </a:bodyPr>
          <a:lstStyle/>
          <a:p>
            <a:pPr marL="0" indent="0">
              <a:buNone/>
            </a:pPr>
            <a:endParaRPr lang="sr-Latn-RS" sz="2000" dirty="0">
              <a:solidFill>
                <a:schemeClr val="accent1">
                  <a:lumMod val="50000"/>
                </a:schemeClr>
              </a:solidFill>
            </a:endParaRPr>
          </a:p>
          <a:p>
            <a:pPr marL="0" indent="0">
              <a:buNone/>
            </a:pPr>
            <a:r>
              <a:rPr lang="ru-RU" sz="2400" b="1" dirty="0">
                <a:solidFill>
                  <a:schemeClr val="accent1">
                    <a:lumMod val="50000"/>
                  </a:schemeClr>
                </a:solidFill>
              </a:rPr>
              <a:t>Одна часть холодильной установки расположена внутри здания,</a:t>
            </a:r>
          </a:p>
          <a:p>
            <a:pPr marL="0" indent="0">
              <a:buNone/>
            </a:pPr>
            <a:r>
              <a:rPr lang="ru-RU" sz="2400" b="1" dirty="0">
                <a:solidFill>
                  <a:schemeClr val="accent1">
                    <a:lumMod val="50000"/>
                  </a:schemeClr>
                </a:solidFill>
              </a:rPr>
              <a:t>А другая часть находится за пределами здания.</a:t>
            </a:r>
          </a:p>
          <a:p>
            <a:pPr marL="0" indent="0">
              <a:buNone/>
            </a:pPr>
            <a:endParaRPr lang="ru-RU" sz="2400" b="1" dirty="0">
              <a:solidFill>
                <a:schemeClr val="accent1">
                  <a:lumMod val="50000"/>
                </a:schemeClr>
              </a:solidFill>
            </a:endParaRPr>
          </a:p>
          <a:p>
            <a:pPr marL="0" indent="0">
              <a:buNone/>
            </a:pPr>
            <a:r>
              <a:rPr lang="ru-RU" sz="2400" b="1" dirty="0">
                <a:solidFill>
                  <a:schemeClr val="accent1">
                    <a:lumMod val="50000"/>
                  </a:schemeClr>
                </a:solidFill>
              </a:rPr>
              <a:t>Внутреннее оборудование включает:</a:t>
            </a:r>
          </a:p>
          <a:p>
            <a:pPr marL="0" indent="0">
              <a:buNone/>
            </a:pPr>
            <a:endParaRPr lang="ru-RU" sz="2400" b="1" dirty="0">
              <a:solidFill>
                <a:schemeClr val="accent1">
                  <a:lumMod val="50000"/>
                </a:schemeClr>
              </a:solidFill>
            </a:endParaRPr>
          </a:p>
          <a:p>
            <a:pPr marL="0" indent="0">
              <a:buNone/>
            </a:pPr>
            <a:r>
              <a:rPr lang="ru-RU" sz="2400" b="1" dirty="0">
                <a:solidFill>
                  <a:schemeClr val="accent1">
                    <a:lumMod val="50000"/>
                  </a:schemeClr>
                </a:solidFill>
              </a:rPr>
              <a:t>Холодные </a:t>
            </a:r>
            <a:r>
              <a:rPr lang="ru-RU" sz="2400" b="1" dirty="0" smtClean="0">
                <a:solidFill>
                  <a:schemeClr val="accent1">
                    <a:lumMod val="50000"/>
                  </a:schemeClr>
                </a:solidFill>
              </a:rPr>
              <a:t>камеры </a:t>
            </a:r>
            <a:r>
              <a:rPr lang="ru-RU" sz="2400" b="1" dirty="0">
                <a:solidFill>
                  <a:schemeClr val="accent1">
                    <a:lumMod val="50000"/>
                  </a:schemeClr>
                </a:solidFill>
              </a:rPr>
              <a:t>для фруктов, овощей, мяса, молочных продуктов (рабочая температура от + 2 ° C до + 10 ° C) и замороженных продуктов (рабочая температура -24 ° C), которые </a:t>
            </a:r>
            <a:r>
              <a:rPr lang="ru-RU" sz="2400" b="1" dirty="0" smtClean="0">
                <a:solidFill>
                  <a:schemeClr val="accent1">
                    <a:lumMod val="50000"/>
                  </a:schemeClr>
                </a:solidFill>
              </a:rPr>
              <a:t>охлаждаются </a:t>
            </a:r>
            <a:r>
              <a:rPr lang="ru-RU" sz="2400" b="1" dirty="0">
                <a:solidFill>
                  <a:schemeClr val="accent1">
                    <a:lumMod val="50000"/>
                  </a:schemeClr>
                </a:solidFill>
              </a:rPr>
              <a:t>с использованием автономных моноблочных холодильных </a:t>
            </a:r>
            <a:r>
              <a:rPr lang="ru-RU" sz="2400" b="1" dirty="0" smtClean="0">
                <a:solidFill>
                  <a:schemeClr val="accent1">
                    <a:lumMod val="50000"/>
                  </a:schemeClr>
                </a:solidFill>
              </a:rPr>
              <a:t>агрегатов размещенных на крыше; Система включает конденсаторы </a:t>
            </a:r>
            <a:r>
              <a:rPr lang="ru-RU" sz="2400" b="1" dirty="0">
                <a:solidFill>
                  <a:schemeClr val="accent1">
                    <a:lumMod val="50000"/>
                  </a:schemeClr>
                </a:solidFill>
              </a:rPr>
              <a:t>с водяным охлаждением.</a:t>
            </a:r>
          </a:p>
          <a:p>
            <a:pPr marL="0" indent="0">
              <a:buNone/>
            </a:pPr>
            <a:endParaRPr lang="ru-RU" sz="2400" b="1" dirty="0">
              <a:solidFill>
                <a:schemeClr val="accent1">
                  <a:lumMod val="50000"/>
                </a:schemeClr>
              </a:solidFill>
            </a:endParaRPr>
          </a:p>
          <a:p>
            <a:pPr marL="0" indent="0">
              <a:buNone/>
            </a:pPr>
            <a:r>
              <a:rPr lang="ru-RU" sz="2400" b="1" dirty="0" smtClean="0">
                <a:solidFill>
                  <a:schemeClr val="accent1">
                    <a:lumMod val="50000"/>
                  </a:schemeClr>
                </a:solidFill>
              </a:rPr>
              <a:t>Среднетемпературные холодильные витрины ( </a:t>
            </a:r>
            <a:r>
              <a:rPr lang="ru-RU" sz="2400" b="1" dirty="0">
                <a:solidFill>
                  <a:schemeClr val="accent1">
                    <a:lumMod val="50000"/>
                  </a:schemeClr>
                </a:solidFill>
              </a:rPr>
              <a:t>с конденсаторами с водяным охлаждением)</a:t>
            </a:r>
          </a:p>
          <a:p>
            <a:pPr marL="0" indent="0">
              <a:buNone/>
            </a:pPr>
            <a:endParaRPr lang="ru-RU" sz="2400" b="1" dirty="0">
              <a:solidFill>
                <a:schemeClr val="accent1">
                  <a:lumMod val="50000"/>
                </a:schemeClr>
              </a:solidFill>
            </a:endParaRPr>
          </a:p>
          <a:p>
            <a:pPr marL="0" indent="0">
              <a:buNone/>
            </a:pPr>
            <a:r>
              <a:rPr lang="ru-RU" sz="2400" b="1" dirty="0" smtClean="0">
                <a:solidFill>
                  <a:schemeClr val="accent1">
                    <a:lumMod val="50000"/>
                  </a:schemeClr>
                </a:solidFill>
              </a:rPr>
              <a:t>Низкотемпературные </a:t>
            </a:r>
            <a:r>
              <a:rPr lang="ru-RU" sz="2400" b="1" dirty="0">
                <a:solidFill>
                  <a:schemeClr val="accent1">
                    <a:lumMod val="50000"/>
                  </a:schemeClr>
                </a:solidFill>
              </a:rPr>
              <a:t>витрины (острова) </a:t>
            </a:r>
            <a:r>
              <a:rPr lang="ru-RU" sz="2400" b="1" dirty="0" smtClean="0">
                <a:solidFill>
                  <a:schemeClr val="accent1">
                    <a:lumMod val="50000"/>
                  </a:schemeClr>
                </a:solidFill>
              </a:rPr>
              <a:t>(с воздушными конденсаторами)</a:t>
            </a:r>
            <a:endParaRPr lang="en-US" dirty="0"/>
          </a:p>
        </p:txBody>
      </p:sp>
      <p:sp>
        <p:nvSpPr>
          <p:cNvPr id="4"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5</a:t>
            </a:fld>
            <a:endParaRPr lang="en-US" sz="1800" dirty="0">
              <a:solidFill>
                <a:schemeClr val="accent1">
                  <a:lumMod val="50000"/>
                </a:schemeClr>
              </a:solidFill>
            </a:endParaRPr>
          </a:p>
        </p:txBody>
      </p:sp>
    </p:spTree>
    <p:extLst>
      <p:ext uri="{BB962C8B-B14F-4D97-AF65-F5344CB8AC3E}">
        <p14:creationId xmlns:p14="http://schemas.microsoft.com/office/powerpoint/2010/main" val="382538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412550" y="6397540"/>
            <a:ext cx="619897" cy="365125"/>
          </a:xfrm>
        </p:spPr>
        <p:txBody>
          <a:bodyPr/>
          <a:lstStyle/>
          <a:p>
            <a:fld id="{670C087C-DF98-4BF4-92A0-EEAB24D669E4}" type="slidenum">
              <a:rPr lang="en-US" sz="1800" smtClean="0">
                <a:solidFill>
                  <a:schemeClr val="accent1">
                    <a:lumMod val="50000"/>
                  </a:schemeClr>
                </a:solidFill>
              </a:rPr>
              <a:t>6</a:t>
            </a:fld>
            <a:endParaRPr lang="en-US" sz="1800" dirty="0">
              <a:solidFill>
                <a:schemeClr val="accent1">
                  <a:lumMod val="50000"/>
                </a:schemeClr>
              </a:solidFill>
            </a:endParaRPr>
          </a:p>
        </p:txBody>
      </p:sp>
      <p:pic>
        <p:nvPicPr>
          <p:cNvPr id="4" name="Picture 3"/>
          <p:cNvPicPr>
            <a:picLocks noChangeAspect="1"/>
          </p:cNvPicPr>
          <p:nvPr/>
        </p:nvPicPr>
        <p:blipFill>
          <a:blip r:embed="rId2"/>
          <a:stretch>
            <a:fillRect/>
          </a:stretch>
        </p:blipFill>
        <p:spPr>
          <a:xfrm>
            <a:off x="768308" y="-2"/>
            <a:ext cx="10332118" cy="6858000"/>
          </a:xfrm>
          <a:prstGeom prst="rect">
            <a:avLst/>
          </a:prstGeom>
        </p:spPr>
      </p:pic>
    </p:spTree>
    <p:extLst>
      <p:ext uri="{BB962C8B-B14F-4D97-AF65-F5344CB8AC3E}">
        <p14:creationId xmlns:p14="http://schemas.microsoft.com/office/powerpoint/2010/main" val="243556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7" name="Picture Placeholder 6"/>
          <p:cNvSpPr>
            <a:spLocks noGrp="1"/>
          </p:cNvSpPr>
          <p:nvPr>
            <p:ph type="pic" idx="1"/>
          </p:nvPr>
        </p:nvSpPr>
        <p:spPr/>
      </p:sp>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889" y="0"/>
            <a:ext cx="9144000" cy="6858000"/>
          </a:xfrm>
          <a:prstGeom prst="rect">
            <a:avLst/>
          </a:prstGeom>
        </p:spPr>
      </p:pic>
      <p:sp>
        <p:nvSpPr>
          <p:cNvPr id="8" name="Text Placeholder 7"/>
          <p:cNvSpPr>
            <a:spLocks noGrp="1"/>
          </p:cNvSpPr>
          <p:nvPr>
            <p:ph type="body" sz="half" idx="2"/>
          </p:nvPr>
        </p:nvSpPr>
        <p:spPr>
          <a:xfrm>
            <a:off x="387177" y="1416114"/>
            <a:ext cx="10512600" cy="2387313"/>
          </a:xfrm>
        </p:spPr>
        <p:txBody>
          <a:bodyPr>
            <a:normAutofit fontScale="85000" lnSpcReduction="20000"/>
          </a:bodyPr>
          <a:lstStyle/>
          <a:p>
            <a:r>
              <a:rPr lang="ru-RU" sz="1900" b="1" dirty="0">
                <a:solidFill>
                  <a:schemeClr val="accent1">
                    <a:lumMod val="50000"/>
                  </a:schemeClr>
                </a:solidFill>
              </a:rPr>
              <a:t>Тепловые насосы и </a:t>
            </a:r>
            <a:r>
              <a:rPr lang="ru-RU" sz="1900" b="1" dirty="0" err="1">
                <a:solidFill>
                  <a:schemeClr val="accent1">
                    <a:lumMod val="50000"/>
                  </a:schemeClr>
                </a:solidFill>
              </a:rPr>
              <a:t>чиллер</a:t>
            </a:r>
            <a:r>
              <a:rPr lang="ru-RU" sz="1900" b="1" dirty="0">
                <a:solidFill>
                  <a:schemeClr val="accent1">
                    <a:lumMod val="50000"/>
                  </a:schemeClr>
                </a:solidFill>
              </a:rPr>
              <a:t> расположены вне здания.</a:t>
            </a:r>
          </a:p>
          <a:p>
            <a:r>
              <a:rPr lang="ru-RU" sz="1900" b="1" dirty="0">
                <a:solidFill>
                  <a:schemeClr val="accent1">
                    <a:lumMod val="50000"/>
                  </a:schemeClr>
                </a:solidFill>
              </a:rPr>
              <a:t>На платформе рядом </a:t>
            </a:r>
            <a:r>
              <a:rPr lang="ru-RU" sz="1900" b="1" dirty="0" smtClean="0">
                <a:solidFill>
                  <a:schemeClr val="accent1">
                    <a:lumMod val="50000"/>
                  </a:schemeClr>
                </a:solidFill>
              </a:rPr>
              <a:t>со </a:t>
            </a:r>
            <a:r>
              <a:rPr lang="ru-RU" sz="1900" b="1" dirty="0">
                <a:solidFill>
                  <a:schemeClr val="accent1">
                    <a:lumMod val="50000"/>
                  </a:schemeClr>
                </a:solidFill>
              </a:rPr>
              <a:t>зданием </a:t>
            </a:r>
            <a:r>
              <a:rPr lang="ru-RU" sz="1900" b="1" dirty="0" smtClean="0">
                <a:solidFill>
                  <a:schemeClr val="accent1">
                    <a:lumMod val="50000"/>
                  </a:schemeClr>
                </a:solidFill>
              </a:rPr>
              <a:t>два </a:t>
            </a:r>
            <a:r>
              <a:rPr lang="ru-RU" sz="1900" b="1" dirty="0">
                <a:solidFill>
                  <a:schemeClr val="accent1">
                    <a:lumMod val="50000"/>
                  </a:schemeClr>
                </a:solidFill>
              </a:rPr>
              <a:t>тепловых насоса «воздух-вода», а на крыше </a:t>
            </a:r>
            <a:r>
              <a:rPr lang="ru-RU" sz="1900" b="1" dirty="0" smtClean="0">
                <a:solidFill>
                  <a:schemeClr val="accent1">
                    <a:lumMod val="50000"/>
                  </a:schemeClr>
                </a:solidFill>
              </a:rPr>
              <a:t>один вода-гликоль </a:t>
            </a:r>
            <a:r>
              <a:rPr lang="ru-RU" sz="1900" b="1" dirty="0">
                <a:solidFill>
                  <a:schemeClr val="accent1">
                    <a:lumMod val="50000"/>
                  </a:schemeClr>
                </a:solidFill>
              </a:rPr>
              <a:t>/ </a:t>
            </a:r>
            <a:r>
              <a:rPr lang="ru-RU" sz="1900" b="1" dirty="0" smtClean="0">
                <a:solidFill>
                  <a:schemeClr val="accent1">
                    <a:lumMod val="50000"/>
                  </a:schemeClr>
                </a:solidFill>
              </a:rPr>
              <a:t>вода </a:t>
            </a:r>
            <a:r>
              <a:rPr lang="ru-RU" sz="1900" b="1" dirty="0" err="1">
                <a:solidFill>
                  <a:schemeClr val="accent1">
                    <a:lumMod val="50000"/>
                  </a:schemeClr>
                </a:solidFill>
              </a:rPr>
              <a:t>чиллер</a:t>
            </a:r>
            <a:r>
              <a:rPr lang="ru-RU" sz="1900" b="1" dirty="0">
                <a:solidFill>
                  <a:schemeClr val="accent1">
                    <a:lumMod val="50000"/>
                  </a:schemeClr>
                </a:solidFill>
              </a:rPr>
              <a:t>.</a:t>
            </a:r>
          </a:p>
          <a:p>
            <a:r>
              <a:rPr lang="ru-RU" sz="1900" b="1" dirty="0">
                <a:solidFill>
                  <a:schemeClr val="accent1">
                    <a:lumMod val="50000"/>
                  </a:schemeClr>
                </a:solidFill>
              </a:rPr>
              <a:t>На платформе рядом с тепловыми насосами </a:t>
            </a:r>
            <a:r>
              <a:rPr lang="ru-RU" sz="1900" b="1" dirty="0" smtClean="0">
                <a:solidFill>
                  <a:schemeClr val="accent1">
                    <a:lumMod val="50000"/>
                  </a:schemeClr>
                </a:solidFill>
              </a:rPr>
              <a:t>размещены </a:t>
            </a:r>
            <a:r>
              <a:rPr lang="ru-RU" sz="1900" b="1" dirty="0">
                <a:solidFill>
                  <a:schemeClr val="accent1">
                    <a:lumMod val="50000"/>
                  </a:schemeClr>
                </a:solidFill>
              </a:rPr>
              <a:t>два </a:t>
            </a:r>
            <a:r>
              <a:rPr lang="ru-RU" sz="1900" b="1" dirty="0" smtClean="0">
                <a:solidFill>
                  <a:schemeClr val="accent1">
                    <a:lumMod val="50000"/>
                  </a:schemeClr>
                </a:solidFill>
              </a:rPr>
              <a:t>воздушных конденсатора, </a:t>
            </a:r>
            <a:r>
              <a:rPr lang="ru-RU" sz="1900" b="1" dirty="0">
                <a:solidFill>
                  <a:schemeClr val="accent1">
                    <a:lumMod val="50000"/>
                  </a:schemeClr>
                </a:solidFill>
              </a:rPr>
              <a:t>которые могут </a:t>
            </a:r>
            <a:r>
              <a:rPr lang="ru-RU" sz="1900" b="1" dirty="0" smtClean="0">
                <a:solidFill>
                  <a:schemeClr val="accent1">
                    <a:lumMod val="50000"/>
                  </a:schemeClr>
                </a:solidFill>
              </a:rPr>
              <a:t>служить </a:t>
            </a:r>
            <a:r>
              <a:rPr lang="ru-RU" sz="1900" b="1" dirty="0">
                <a:solidFill>
                  <a:schemeClr val="accent1">
                    <a:lumMod val="50000"/>
                  </a:schemeClr>
                </a:solidFill>
              </a:rPr>
              <a:t>источником воспламенения и пожара.</a:t>
            </a:r>
          </a:p>
          <a:p>
            <a:r>
              <a:rPr lang="ru-RU" sz="1900" b="1" dirty="0" smtClean="0">
                <a:solidFill>
                  <a:schemeClr val="accent1">
                    <a:lumMod val="50000"/>
                  </a:schemeClr>
                </a:solidFill>
              </a:rPr>
              <a:t>Воздушные конденсаторы должны </a:t>
            </a:r>
            <a:r>
              <a:rPr lang="ru-RU" sz="1900" b="1" dirty="0">
                <a:solidFill>
                  <a:schemeClr val="accent1">
                    <a:lumMod val="50000"/>
                  </a:schemeClr>
                </a:solidFill>
              </a:rPr>
              <a:t>были быть установлены на расстоянии не менее 10 м от тепловых насосов, в то время как платформа с тепловыми насосами должна была быть сконструирована таким образом, чтобы предотвратить объединение пропана в случае утечки.</a:t>
            </a:r>
          </a:p>
          <a:p>
            <a:r>
              <a:rPr lang="ru-RU" sz="1900" b="1" dirty="0">
                <a:solidFill>
                  <a:schemeClr val="accent1">
                    <a:lumMod val="50000"/>
                  </a:schemeClr>
                </a:solidFill>
              </a:rPr>
              <a:t>Легковоспламеняющиеся хладагенты более тяжелые, чем воздух, и могут иметь тенденцию сливаться на уровне пола.</a:t>
            </a:r>
            <a:endParaRPr lang="en-US" dirty="0"/>
          </a:p>
        </p:txBody>
      </p:sp>
      <p:sp>
        <p:nvSpPr>
          <p:cNvPr id="9"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7</a:t>
            </a:fld>
            <a:endParaRPr lang="en-US" sz="1800" dirty="0">
              <a:solidFill>
                <a:schemeClr val="accent1">
                  <a:lumMod val="50000"/>
                </a:schemeClr>
              </a:solidFill>
            </a:endParaRPr>
          </a:p>
        </p:txBody>
      </p:sp>
      <p:sp>
        <p:nvSpPr>
          <p:cNvPr id="3" name="TextBox 2"/>
          <p:cNvSpPr txBox="1"/>
          <p:nvPr/>
        </p:nvSpPr>
        <p:spPr>
          <a:xfrm>
            <a:off x="3795670" y="5676385"/>
            <a:ext cx="1482811" cy="369332"/>
          </a:xfrm>
          <a:prstGeom prst="rect">
            <a:avLst/>
          </a:prstGeom>
          <a:noFill/>
        </p:spPr>
        <p:txBody>
          <a:bodyPr wrap="square" rtlCol="0">
            <a:spAutoFit/>
          </a:bodyPr>
          <a:lstStyle/>
          <a:p>
            <a:r>
              <a:rPr lang="sr-Latn-RS" dirty="0" err="1">
                <a:solidFill>
                  <a:schemeClr val="bg1"/>
                </a:solidFill>
              </a:rPr>
              <a:t>HEAT</a:t>
            </a:r>
            <a:r>
              <a:rPr lang="sr-Latn-RS" dirty="0">
                <a:solidFill>
                  <a:schemeClr val="bg1"/>
                </a:solidFill>
              </a:rPr>
              <a:t> </a:t>
            </a:r>
            <a:r>
              <a:rPr lang="sr-Latn-RS" dirty="0" err="1">
                <a:solidFill>
                  <a:schemeClr val="bg1"/>
                </a:solidFill>
              </a:rPr>
              <a:t>PUMPS</a:t>
            </a:r>
            <a:endParaRPr lang="en-US" dirty="0">
              <a:solidFill>
                <a:schemeClr val="bg1"/>
              </a:solidFill>
            </a:endParaRPr>
          </a:p>
        </p:txBody>
      </p:sp>
      <p:sp>
        <p:nvSpPr>
          <p:cNvPr id="4" name="TextBox 3"/>
          <p:cNvSpPr txBox="1"/>
          <p:nvPr/>
        </p:nvSpPr>
        <p:spPr>
          <a:xfrm>
            <a:off x="7875374" y="5676384"/>
            <a:ext cx="1532238" cy="369332"/>
          </a:xfrm>
          <a:prstGeom prst="rect">
            <a:avLst/>
          </a:prstGeom>
          <a:noFill/>
        </p:spPr>
        <p:txBody>
          <a:bodyPr wrap="square" rtlCol="0">
            <a:spAutoFit/>
          </a:bodyPr>
          <a:lstStyle/>
          <a:p>
            <a:r>
              <a:rPr lang="sr-Latn-RS" dirty="0" err="1">
                <a:solidFill>
                  <a:schemeClr val="bg1"/>
                </a:solidFill>
              </a:rPr>
              <a:t>DRY</a:t>
            </a:r>
            <a:r>
              <a:rPr lang="sr-Latn-RS" dirty="0">
                <a:solidFill>
                  <a:schemeClr val="bg1"/>
                </a:solidFill>
              </a:rPr>
              <a:t> </a:t>
            </a:r>
            <a:r>
              <a:rPr lang="sr-Latn-RS" dirty="0" err="1">
                <a:solidFill>
                  <a:schemeClr val="bg1"/>
                </a:solidFill>
              </a:rPr>
              <a:t>COOLERS</a:t>
            </a:r>
            <a:endParaRPr lang="en-US" dirty="0">
              <a:solidFill>
                <a:schemeClr val="bg1"/>
              </a:solidFill>
            </a:endParaRPr>
          </a:p>
        </p:txBody>
      </p:sp>
      <p:sp>
        <p:nvSpPr>
          <p:cNvPr id="5" name="TextBox 4"/>
          <p:cNvSpPr txBox="1"/>
          <p:nvPr/>
        </p:nvSpPr>
        <p:spPr>
          <a:xfrm>
            <a:off x="6001824" y="660162"/>
            <a:ext cx="972065" cy="369332"/>
          </a:xfrm>
          <a:prstGeom prst="rect">
            <a:avLst/>
          </a:prstGeom>
          <a:noFill/>
        </p:spPr>
        <p:txBody>
          <a:bodyPr wrap="square" rtlCol="0">
            <a:spAutoFit/>
          </a:bodyPr>
          <a:lstStyle/>
          <a:p>
            <a:r>
              <a:rPr lang="sr-Latn-RS" dirty="0" err="1">
                <a:solidFill>
                  <a:schemeClr val="bg1"/>
                </a:solidFill>
              </a:rPr>
              <a:t>CHILLER</a:t>
            </a:r>
            <a:endParaRPr lang="en-US" dirty="0">
              <a:solidFill>
                <a:schemeClr val="bg1"/>
              </a:solidFill>
            </a:endParaRPr>
          </a:p>
        </p:txBody>
      </p:sp>
      <p:pic>
        <p:nvPicPr>
          <p:cNvPr id="10" name="Picture 9"/>
          <p:cNvPicPr>
            <a:picLocks noChangeAspect="1"/>
          </p:cNvPicPr>
          <p:nvPr/>
        </p:nvPicPr>
        <p:blipFill>
          <a:blip r:embed="rId3"/>
          <a:stretch>
            <a:fillRect/>
          </a:stretch>
        </p:blipFill>
        <p:spPr>
          <a:xfrm>
            <a:off x="857345" y="44912"/>
            <a:ext cx="1014202" cy="1371202"/>
          </a:xfrm>
          <a:prstGeom prst="rect">
            <a:avLst/>
          </a:prstGeom>
        </p:spPr>
      </p:pic>
      <p:pic>
        <p:nvPicPr>
          <p:cNvPr id="11" name="Picture 10"/>
          <p:cNvPicPr>
            <a:picLocks noChangeAspect="1"/>
          </p:cNvPicPr>
          <p:nvPr/>
        </p:nvPicPr>
        <p:blipFill>
          <a:blip r:embed="rId4"/>
          <a:stretch>
            <a:fillRect/>
          </a:stretch>
        </p:blipFill>
        <p:spPr>
          <a:xfrm>
            <a:off x="381710" y="4190047"/>
            <a:ext cx="1947776" cy="2395856"/>
          </a:xfrm>
          <a:prstGeom prst="rect">
            <a:avLst/>
          </a:prstGeom>
        </p:spPr>
      </p:pic>
    </p:spTree>
    <p:extLst>
      <p:ext uri="{BB962C8B-B14F-4D97-AF65-F5344CB8AC3E}">
        <p14:creationId xmlns:p14="http://schemas.microsoft.com/office/powerpoint/2010/main" val="221721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50" y="962240"/>
            <a:ext cx="3628918" cy="751311"/>
          </a:xfrm>
        </p:spPr>
        <p:txBody>
          <a:bodyPr>
            <a:normAutofit fontScale="90000"/>
          </a:bodyPr>
          <a:lstStyle/>
          <a:p>
            <a:pPr>
              <a:lnSpc>
                <a:spcPct val="100000"/>
              </a:lnSpc>
              <a:spcAft>
                <a:spcPts val="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r>
              <a:rPr lang="en-GB" sz="1600"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latin typeface="Calibri" panose="020F0502020204030204" pitchFamily="34" charset="0"/>
                <a:ea typeface="Times New Roman" panose="02020603050405020304" pitchFamily="18" charset="0"/>
                <a:cs typeface="Times New Roman" panose="02020603050405020304" pitchFamily="18" charset="0"/>
              </a:rPr>
              <a:t/>
            </a:r>
            <a:br>
              <a:rPr lang="en-US" sz="1800" dirty="0">
                <a:latin typeface="Calibri" panose="020F0502020204030204" pitchFamily="34" charset="0"/>
                <a:ea typeface="Times New Roman" panose="02020603050405020304" pitchFamily="18" charset="0"/>
                <a:cs typeface="Times New Roman" panose="02020603050405020304" pitchFamily="18" charset="0"/>
              </a:rPr>
            </a:br>
            <a:r>
              <a:rPr lang="en-US" sz="1800" dirty="0">
                <a:latin typeface="Calibri" panose="020F0502020204030204" pitchFamily="34" charset="0"/>
                <a:ea typeface="Times New Roman" panose="02020603050405020304" pitchFamily="18" charset="0"/>
                <a:cs typeface="Times New Roman" panose="02020603050405020304" pitchFamily="18" charset="0"/>
              </a:rPr>
              <a:t/>
            </a:r>
            <a:br>
              <a:rPr lang="en-US" sz="1800" dirty="0">
                <a:latin typeface="Calibri" panose="020F0502020204030204" pitchFamily="34" charset="0"/>
                <a:ea typeface="Times New Roman" panose="02020603050405020304" pitchFamily="18" charset="0"/>
                <a:cs typeface="Times New Roman" panose="02020603050405020304" pitchFamily="18" charset="0"/>
              </a:rPr>
            </a:br>
            <a:r>
              <a:rPr lang="ru-RU" sz="27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Количество пропана в здании</a:t>
            </a:r>
            <a:r>
              <a:rPr lang="sr-Latn-RS" sz="27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a:r>
            <a:br>
              <a:rPr lang="sr-Latn-RS" sz="27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br>
            <a:r>
              <a:rPr lang="sr-Latn-RS" sz="27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a:r>
            <a:br>
              <a:rPr lang="sr-Latn-RS" sz="27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br>
            <a:r>
              <a:rPr lang="sr-Latn-RS" sz="27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a:t>
            </a:r>
            <a:r>
              <a:rPr lang="sr-Latn-RS" sz="22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a:t>
            </a:r>
            <a:r>
              <a:rPr lang="ru-RU" sz="2200" b="1" dirty="0" smtClean="0">
                <a:solidFill>
                  <a:srgbClr val="1F3864"/>
                </a:solidFill>
                <a:latin typeface="Arial" panose="020B0604020202020204" pitchFamily="34" charset="0"/>
                <a:ea typeface="Times New Roman" panose="02020603050405020304" pitchFamily="18" charset="0"/>
                <a:cs typeface="Times New Roman" panose="02020603050405020304" pitchFamily="18" charset="0"/>
              </a:rPr>
              <a:t>холодильные камеры</a:t>
            </a:r>
            <a:r>
              <a:rPr lang="sr-Latn-RS" sz="2200" b="1" dirty="0" smtClean="0">
                <a:solidFill>
                  <a:srgbClr val="1F3864"/>
                </a:solidFill>
                <a:latin typeface="Arial" panose="020B0604020202020204" pitchFamily="34" charset="0"/>
                <a:ea typeface="Times New Roman" panose="02020603050405020304" pitchFamily="18" charset="0"/>
                <a:cs typeface="Times New Roman" panose="02020603050405020304" pitchFamily="18" charset="0"/>
              </a:rPr>
              <a:t>-</a:t>
            </a:r>
            <a:endParaRPr lang="en-US" sz="2200" dirty="0"/>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3237" b="3237"/>
          <a:stretch>
            <a:fillRect/>
          </a:stretch>
        </p:blipFill>
        <p:spPr>
          <a:xfrm>
            <a:off x="5173362" y="0"/>
            <a:ext cx="6372527" cy="5031805"/>
          </a:xfrm>
          <a:ln>
            <a:solidFill>
              <a:schemeClr val="tx2">
                <a:lumMod val="50000"/>
              </a:schemeClr>
            </a:solidFill>
          </a:ln>
        </p:spPr>
      </p:pic>
      <p:sp>
        <p:nvSpPr>
          <p:cNvPr id="12" name="Rectangle 10"/>
          <p:cNvSpPr>
            <a:spLocks noChangeArrowheads="1"/>
          </p:cNvSpPr>
          <p:nvPr/>
        </p:nvSpPr>
        <p:spPr bwMode="auto">
          <a:xfrm rot="5400000" flipV="1">
            <a:off x="8439944" y="3105946"/>
            <a:ext cx="6858002"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13" name="Rectangle 9"/>
          <p:cNvSpPr>
            <a:spLocks noChangeArrowheads="1"/>
          </p:cNvSpPr>
          <p:nvPr/>
        </p:nvSpPr>
        <p:spPr bwMode="auto">
          <a:xfrm rot="16200000">
            <a:off x="-3267578" y="3267576"/>
            <a:ext cx="6858001" cy="322845"/>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half" idx="2"/>
          </p:nvPr>
        </p:nvSpPr>
        <p:spPr>
          <a:xfrm>
            <a:off x="7573897" y="5056403"/>
            <a:ext cx="3838653" cy="1826194"/>
          </a:xfrm>
        </p:spPr>
        <p:txBody>
          <a:bodyPr>
            <a:normAutofit fontScale="62500" lnSpcReduction="20000"/>
          </a:bodyPr>
          <a:lstStyle/>
          <a:p>
            <a:pPr>
              <a:lnSpc>
                <a:spcPct val="170000"/>
              </a:lnSpc>
              <a:spcBef>
                <a:spcPts val="0"/>
              </a:spcBef>
            </a:pPr>
            <a:r>
              <a:rPr lang="ru-RU" sz="2800" b="1" dirty="0">
                <a:solidFill>
                  <a:srgbClr val="1F3864"/>
                </a:solidFill>
                <a:ea typeface="Times New Roman" panose="02020603050405020304" pitchFamily="18" charset="0"/>
                <a:cs typeface="Times New Roman" panose="02020603050405020304" pitchFamily="18" charset="0"/>
              </a:rPr>
              <a:t>Общее количество R290,</a:t>
            </a:r>
          </a:p>
          <a:p>
            <a:pPr>
              <a:lnSpc>
                <a:spcPct val="170000"/>
              </a:lnSpc>
              <a:spcBef>
                <a:spcPts val="0"/>
              </a:spcBef>
            </a:pPr>
            <a:r>
              <a:rPr lang="ru-RU" sz="2800" b="1" dirty="0">
                <a:solidFill>
                  <a:srgbClr val="1F3864"/>
                </a:solidFill>
                <a:ea typeface="Times New Roman" panose="02020603050405020304" pitchFamily="18" charset="0"/>
                <a:cs typeface="Times New Roman" panose="02020603050405020304" pitchFamily="18" charset="0"/>
              </a:rPr>
              <a:t>Во всех трех холодильных камерах,</a:t>
            </a:r>
          </a:p>
          <a:p>
            <a:pPr>
              <a:lnSpc>
                <a:spcPct val="170000"/>
              </a:lnSpc>
              <a:spcBef>
                <a:spcPts val="0"/>
              </a:spcBef>
            </a:pPr>
            <a:r>
              <a:rPr lang="ru-RU" sz="2800" b="1" dirty="0">
                <a:solidFill>
                  <a:srgbClr val="1F3864"/>
                </a:solidFill>
                <a:ea typeface="Times New Roman" panose="02020603050405020304" pitchFamily="18" charset="0"/>
                <a:cs typeface="Times New Roman" panose="02020603050405020304" pitchFamily="18" charset="0"/>
              </a:rPr>
              <a:t>Составляет 2550 г.</a:t>
            </a:r>
            <a:endParaRPr lang="en-US" dirty="0"/>
          </a:p>
        </p:txBody>
      </p:sp>
      <p:sp>
        <p:nvSpPr>
          <p:cNvPr id="9" name="Rectangle 8"/>
          <p:cNvSpPr/>
          <p:nvPr/>
        </p:nvSpPr>
        <p:spPr>
          <a:xfrm>
            <a:off x="6783951" y="830065"/>
            <a:ext cx="4761938" cy="1631216"/>
          </a:xfrm>
          <a:prstGeom prst="rect">
            <a:avLst/>
          </a:prstGeom>
        </p:spPr>
        <p:txBody>
          <a:bodyPr wrap="square">
            <a:spAutoFit/>
          </a:bodyPr>
          <a:lstStyle/>
          <a:p>
            <a:r>
              <a:rPr lang="ru-RU" sz="2000" dirty="0"/>
              <a:t>Автономные моноблочные холодильные агрегаты </a:t>
            </a:r>
            <a:r>
              <a:rPr lang="ru-RU" sz="2000" dirty="0" smtClean="0"/>
              <a:t>предназначены для </a:t>
            </a:r>
            <a:r>
              <a:rPr lang="ru-RU" sz="2000" dirty="0"/>
              <a:t>установки на </a:t>
            </a:r>
            <a:r>
              <a:rPr lang="ru-RU" sz="2000" dirty="0" smtClean="0"/>
              <a:t>крыше при поддержании средних и низких температур в </a:t>
            </a:r>
            <a:r>
              <a:rPr lang="ru-RU" sz="2000" dirty="0"/>
              <a:t>холодильной камере.</a:t>
            </a:r>
            <a:endParaRPr lang="en-US" sz="2000" dirty="0"/>
          </a:p>
        </p:txBody>
      </p:sp>
      <p:sp>
        <p:nvSpPr>
          <p:cNvPr id="10"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8</a:t>
            </a:fld>
            <a:endParaRPr lang="en-US" sz="1800" dirty="0">
              <a:solidFill>
                <a:schemeClr val="accent1">
                  <a:lumMod val="5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846" y="3346315"/>
            <a:ext cx="6403428" cy="3511685"/>
          </a:xfrm>
          <a:prstGeom prst="rect">
            <a:avLst/>
          </a:prstGeom>
          <a:ln>
            <a:solidFill>
              <a:schemeClr val="accent4">
                <a:lumMod val="75000"/>
              </a:schemeClr>
            </a:solidFill>
          </a:ln>
        </p:spPr>
      </p:pic>
      <p:graphicFrame>
        <p:nvGraphicFramePr>
          <p:cNvPr id="11" name="Table 10"/>
          <p:cNvGraphicFramePr>
            <a:graphicFrameLocks noGrp="1"/>
          </p:cNvGraphicFramePr>
          <p:nvPr>
            <p:extLst>
              <p:ext uri="{D42A27DB-BD31-4B8C-83A1-F6EECF244321}">
                <p14:modId xmlns:p14="http://schemas.microsoft.com/office/powerpoint/2010/main" val="2109709926"/>
              </p:ext>
            </p:extLst>
          </p:nvPr>
        </p:nvGraphicFramePr>
        <p:xfrm>
          <a:off x="337035" y="1843530"/>
          <a:ext cx="6389239" cy="1982960"/>
        </p:xfrm>
        <a:graphic>
          <a:graphicData uri="http://schemas.openxmlformats.org/drawingml/2006/table">
            <a:tbl>
              <a:tblPr firstRow="1" bandRow="1">
                <a:tableStyleId>{5C22544A-7EE6-4342-B048-85BDC9FD1C3A}</a:tableStyleId>
              </a:tblPr>
              <a:tblGrid>
                <a:gridCol w="545009">
                  <a:extLst>
                    <a:ext uri="{9D8B030D-6E8A-4147-A177-3AD203B41FA5}">
                      <a16:colId xmlns:a16="http://schemas.microsoft.com/office/drawing/2014/main" xmlns="" val="47506457"/>
                    </a:ext>
                  </a:extLst>
                </a:gridCol>
                <a:gridCol w="2167175">
                  <a:extLst>
                    <a:ext uri="{9D8B030D-6E8A-4147-A177-3AD203B41FA5}">
                      <a16:colId xmlns:a16="http://schemas.microsoft.com/office/drawing/2014/main" xmlns="" val="4184863502"/>
                    </a:ext>
                  </a:extLst>
                </a:gridCol>
                <a:gridCol w="690664">
                  <a:extLst>
                    <a:ext uri="{9D8B030D-6E8A-4147-A177-3AD203B41FA5}">
                      <a16:colId xmlns:a16="http://schemas.microsoft.com/office/drawing/2014/main" xmlns="" val="2671725814"/>
                    </a:ext>
                  </a:extLst>
                </a:gridCol>
                <a:gridCol w="885217">
                  <a:extLst>
                    <a:ext uri="{9D8B030D-6E8A-4147-A177-3AD203B41FA5}">
                      <a16:colId xmlns:a16="http://schemas.microsoft.com/office/drawing/2014/main" xmlns="" val="221403460"/>
                    </a:ext>
                  </a:extLst>
                </a:gridCol>
                <a:gridCol w="1031132">
                  <a:extLst>
                    <a:ext uri="{9D8B030D-6E8A-4147-A177-3AD203B41FA5}">
                      <a16:colId xmlns:a16="http://schemas.microsoft.com/office/drawing/2014/main" xmlns="" val="3883812708"/>
                    </a:ext>
                  </a:extLst>
                </a:gridCol>
                <a:gridCol w="1070042">
                  <a:extLst>
                    <a:ext uri="{9D8B030D-6E8A-4147-A177-3AD203B41FA5}">
                      <a16:colId xmlns:a16="http://schemas.microsoft.com/office/drawing/2014/main" xmlns="" val="3001409732"/>
                    </a:ext>
                  </a:extLst>
                </a:gridCol>
              </a:tblGrid>
              <a:tr h="370840">
                <a:tc>
                  <a:txBody>
                    <a:bodyPr/>
                    <a:lstStyle/>
                    <a:p>
                      <a:pPr algn="ctr"/>
                      <a:r>
                        <a:rPr lang="sr-Latn-RS" sz="1800" dirty="0"/>
                        <a:t>No</a:t>
                      </a:r>
                      <a:endParaRPr lang="en-US" sz="1800" dirty="0"/>
                    </a:p>
                  </a:txBody>
                  <a:tcPr marL="36000" marR="36000" marT="36000" marB="36000" anchor="ctr"/>
                </a:tc>
                <a:tc>
                  <a:txBody>
                    <a:bodyPr/>
                    <a:lstStyle/>
                    <a:p>
                      <a:pPr algn="ctr"/>
                      <a:r>
                        <a:rPr lang="sr-Latn-RS" sz="1800" dirty="0">
                          <a:solidFill>
                            <a:schemeClr val="bg1"/>
                          </a:solidFill>
                        </a:rPr>
                        <a:t>For</a:t>
                      </a:r>
                      <a:endParaRPr lang="en-US" sz="1800" dirty="0">
                        <a:solidFill>
                          <a:schemeClr val="bg1"/>
                        </a:solidFill>
                      </a:endParaRP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1800" dirty="0"/>
                        <a:t>t</a:t>
                      </a:r>
                      <a:r>
                        <a:rPr lang="en-US" sz="1800" b="1" kern="1200" dirty="0">
                          <a:solidFill>
                            <a:schemeClr val="lt1"/>
                          </a:solidFill>
                          <a:effectLst/>
                          <a:latin typeface="+mn-lt"/>
                          <a:ea typeface="+mn-ea"/>
                          <a:cs typeface="+mn-cs"/>
                        </a:rPr>
                        <a:t>[°C]</a:t>
                      </a:r>
                    </a:p>
                  </a:txBody>
                  <a:tcPr marL="36000" marR="36000" marT="36000" marB="36000"/>
                </a:tc>
                <a:tc>
                  <a:txBody>
                    <a:bodyPr/>
                    <a:lstStyle/>
                    <a:p>
                      <a:pPr algn="ctr"/>
                      <a:r>
                        <a:rPr lang="en-US" sz="1800" dirty="0"/>
                        <a:t>Pcs/</a:t>
                      </a:r>
                      <a:r>
                        <a:rPr lang="en-US" sz="1800" dirty="0" err="1"/>
                        <a:t>cir</a:t>
                      </a:r>
                      <a:endParaRPr lang="en-US" sz="1800" dirty="0"/>
                    </a:p>
                  </a:txBody>
                  <a:tcPr marL="36000" marR="36000" marT="36000" marB="36000"/>
                </a:tc>
                <a:tc>
                  <a:txBody>
                    <a:bodyPr/>
                    <a:lstStyle/>
                    <a:p>
                      <a:pPr algn="ctr"/>
                      <a:r>
                        <a:rPr lang="en-US" sz="1800" dirty="0"/>
                        <a:t>R290/</a:t>
                      </a:r>
                      <a:r>
                        <a:rPr lang="en-US" sz="1800" dirty="0" err="1"/>
                        <a:t>cir</a:t>
                      </a:r>
                      <a:endParaRPr lang="en-US" sz="1800" dirty="0"/>
                    </a:p>
                  </a:txBody>
                  <a:tcPr marL="36000" marR="36000" marT="36000" marB="36000"/>
                </a:tc>
                <a:tc>
                  <a:txBody>
                    <a:bodyPr/>
                    <a:lstStyle/>
                    <a:p>
                      <a:pPr algn="ctr"/>
                      <a:r>
                        <a:rPr lang="sr-Latn-RS" sz="1800" dirty="0"/>
                        <a:t>R290 </a:t>
                      </a:r>
                      <a:r>
                        <a:rPr lang="sr-Latn-RS" sz="1800" dirty="0" err="1"/>
                        <a:t>tot</a:t>
                      </a:r>
                      <a:endParaRPr lang="en-US" sz="1800" dirty="0"/>
                    </a:p>
                  </a:txBody>
                  <a:tcPr marL="36000" marR="36000" marT="36000" marB="36000"/>
                </a:tc>
                <a:extLst>
                  <a:ext uri="{0D108BD9-81ED-4DB2-BD59-A6C34878D82A}">
                    <a16:rowId xmlns:a16="http://schemas.microsoft.com/office/drawing/2014/main" xmlns="" val="3856536113"/>
                  </a:ext>
                </a:extLst>
              </a:tr>
              <a:tr h="370840">
                <a:tc>
                  <a:txBody>
                    <a:bodyPr/>
                    <a:lstStyle/>
                    <a:p>
                      <a:pPr algn="ctr"/>
                      <a:r>
                        <a:rPr lang="sr-Latn-RS" sz="1800" dirty="0">
                          <a:solidFill>
                            <a:schemeClr val="accent1">
                              <a:lumMod val="50000"/>
                            </a:schemeClr>
                          </a:solidFill>
                        </a:rPr>
                        <a:t>1</a:t>
                      </a:r>
                      <a:endParaRPr lang="en-US" sz="1800" dirty="0">
                        <a:solidFill>
                          <a:schemeClr val="accent1">
                            <a:lumMod val="50000"/>
                          </a:schemeClr>
                        </a:solidFill>
                      </a:endParaRPr>
                    </a:p>
                  </a:txBody>
                  <a:tcPr marL="36000" marR="36000" marT="36000" marB="36000"/>
                </a:tc>
                <a:tc>
                  <a:txBody>
                    <a:bodyPr/>
                    <a:lstStyle/>
                    <a:p>
                      <a:pPr algn="ctr"/>
                      <a:r>
                        <a:rPr lang="ru-RU" sz="1800" dirty="0" smtClean="0">
                          <a:solidFill>
                            <a:schemeClr val="accent1">
                              <a:lumMod val="50000"/>
                            </a:schemeClr>
                          </a:solidFill>
                        </a:rPr>
                        <a:t>фрукты</a:t>
                      </a:r>
                      <a:r>
                        <a:rPr lang="sr-Latn-RS" sz="1800" dirty="0" smtClean="0">
                          <a:solidFill>
                            <a:schemeClr val="accent1">
                              <a:lumMod val="50000"/>
                            </a:schemeClr>
                          </a:solidFill>
                        </a:rPr>
                        <a:t>&amp;</a:t>
                      </a:r>
                      <a:r>
                        <a:rPr lang="ru-RU" sz="1800" dirty="0" smtClean="0">
                          <a:solidFill>
                            <a:schemeClr val="accent1">
                              <a:lumMod val="50000"/>
                            </a:schemeClr>
                          </a:solidFill>
                        </a:rPr>
                        <a:t>овощи</a:t>
                      </a:r>
                      <a:endParaRPr lang="en-US" sz="1800" dirty="0">
                        <a:solidFill>
                          <a:schemeClr val="accent1">
                            <a:lumMod val="50000"/>
                          </a:schemeClr>
                        </a:solidFill>
                      </a:endParaRPr>
                    </a:p>
                  </a:txBody>
                  <a:tcPr marL="36000" marR="36000" marT="36000" marB="36000"/>
                </a:tc>
                <a:tc>
                  <a:txBody>
                    <a:bodyPr/>
                    <a:lstStyle/>
                    <a:p>
                      <a:pPr algn="ctr"/>
                      <a:r>
                        <a:rPr lang="sr-Latn-RS" sz="1800" dirty="0">
                          <a:solidFill>
                            <a:schemeClr val="accent1">
                              <a:lumMod val="50000"/>
                            </a:schemeClr>
                          </a:solidFill>
                        </a:rPr>
                        <a:t>+8</a:t>
                      </a:r>
                      <a:endParaRPr lang="en-US" sz="1800" dirty="0">
                        <a:solidFill>
                          <a:schemeClr val="accent1">
                            <a:lumMod val="50000"/>
                          </a:schemeClr>
                        </a:solidFill>
                      </a:endParaRPr>
                    </a:p>
                  </a:txBody>
                  <a:tcPr marL="36000" marR="36000" marT="36000" marB="36000"/>
                </a:tc>
                <a:tc>
                  <a:txBody>
                    <a:bodyPr/>
                    <a:lstStyle/>
                    <a:p>
                      <a:pPr algn="ctr"/>
                      <a:r>
                        <a:rPr lang="en-US" sz="1800" dirty="0">
                          <a:solidFill>
                            <a:schemeClr val="accent1">
                              <a:lumMod val="50000"/>
                            </a:schemeClr>
                          </a:solidFill>
                        </a:rPr>
                        <a:t>1/2</a:t>
                      </a:r>
                    </a:p>
                  </a:txBody>
                  <a:tcPr marL="36000" marR="36000" marT="36000" marB="36000"/>
                </a:tc>
                <a:tc>
                  <a:txBody>
                    <a:bodyPr/>
                    <a:lstStyle/>
                    <a:p>
                      <a:pPr algn="ctr"/>
                      <a:r>
                        <a:rPr lang="sr-Latn-RS" sz="1800" dirty="0">
                          <a:solidFill>
                            <a:schemeClr val="accent1">
                              <a:lumMod val="50000"/>
                            </a:schemeClr>
                          </a:solidFill>
                        </a:rPr>
                        <a:t>145g</a:t>
                      </a:r>
                      <a:endParaRPr lang="en-US" sz="1800" dirty="0">
                        <a:solidFill>
                          <a:schemeClr val="accent1">
                            <a:lumMod val="50000"/>
                          </a:schemeClr>
                        </a:solidFill>
                      </a:endParaRPr>
                    </a:p>
                  </a:txBody>
                  <a:tcPr marL="36000" marR="36000" marT="36000" marB="36000"/>
                </a:tc>
                <a:tc>
                  <a:txBody>
                    <a:bodyPr/>
                    <a:lstStyle/>
                    <a:p>
                      <a:pPr algn="ctr"/>
                      <a:r>
                        <a:rPr lang="sr-Latn-RS" sz="1800" dirty="0">
                          <a:solidFill>
                            <a:schemeClr val="accent1">
                              <a:lumMod val="50000"/>
                            </a:schemeClr>
                          </a:solidFill>
                        </a:rPr>
                        <a:t>290g</a:t>
                      </a:r>
                      <a:endParaRPr lang="en-US" sz="1800" dirty="0">
                        <a:solidFill>
                          <a:schemeClr val="accent1">
                            <a:lumMod val="50000"/>
                          </a:schemeClr>
                        </a:solidFill>
                      </a:endParaRPr>
                    </a:p>
                  </a:txBody>
                  <a:tcPr marL="36000" marR="36000" marT="36000" marB="36000"/>
                </a:tc>
                <a:extLst>
                  <a:ext uri="{0D108BD9-81ED-4DB2-BD59-A6C34878D82A}">
                    <a16:rowId xmlns:a16="http://schemas.microsoft.com/office/drawing/2014/main" xmlns="" val="2540436237"/>
                  </a:ext>
                </a:extLst>
              </a:tr>
              <a:tr h="370840">
                <a:tc>
                  <a:txBody>
                    <a:bodyPr/>
                    <a:lstStyle/>
                    <a:p>
                      <a:pPr algn="ctr"/>
                      <a:r>
                        <a:rPr lang="sr-Latn-RS" sz="1800" dirty="0">
                          <a:solidFill>
                            <a:schemeClr val="accent1">
                              <a:lumMod val="50000"/>
                            </a:schemeClr>
                          </a:solidFill>
                        </a:rPr>
                        <a:t>2</a:t>
                      </a:r>
                      <a:endParaRPr lang="en-US" sz="1800" dirty="0">
                        <a:solidFill>
                          <a:schemeClr val="accent1">
                            <a:lumMod val="50000"/>
                          </a:schemeClr>
                        </a:solidFill>
                      </a:endParaRPr>
                    </a:p>
                  </a:txBody>
                  <a:tcPr marL="36000" marR="36000" marT="36000" marB="36000"/>
                </a:tc>
                <a:tc>
                  <a:txBody>
                    <a:bodyPr/>
                    <a:lstStyle/>
                    <a:p>
                      <a:pPr algn="ctr"/>
                      <a:r>
                        <a:rPr lang="ru-RU" sz="1800" dirty="0" smtClean="0">
                          <a:solidFill>
                            <a:schemeClr val="accent1">
                              <a:lumMod val="50000"/>
                            </a:schemeClr>
                          </a:solidFill>
                        </a:rPr>
                        <a:t>мясо</a:t>
                      </a:r>
                      <a:r>
                        <a:rPr lang="sr-Latn-RS" sz="1800" dirty="0" smtClean="0">
                          <a:solidFill>
                            <a:schemeClr val="accent1">
                              <a:lumMod val="50000"/>
                            </a:schemeClr>
                          </a:solidFill>
                        </a:rPr>
                        <a:t>&amp;</a:t>
                      </a:r>
                      <a:r>
                        <a:rPr lang="ru-RU" sz="1800" dirty="0" smtClean="0">
                          <a:solidFill>
                            <a:schemeClr val="accent1">
                              <a:lumMod val="50000"/>
                            </a:schemeClr>
                          </a:solidFill>
                        </a:rPr>
                        <a:t>молочные</a:t>
                      </a:r>
                      <a:r>
                        <a:rPr lang="ru-RU" sz="1800" baseline="0" dirty="0" smtClean="0">
                          <a:solidFill>
                            <a:schemeClr val="accent1">
                              <a:lumMod val="50000"/>
                            </a:schemeClr>
                          </a:solidFill>
                        </a:rPr>
                        <a:t> продукты</a:t>
                      </a:r>
                      <a:endParaRPr lang="en-US" sz="1800" dirty="0">
                        <a:solidFill>
                          <a:schemeClr val="accent1">
                            <a:lumMod val="50000"/>
                          </a:schemeClr>
                        </a:solidFill>
                      </a:endParaRPr>
                    </a:p>
                  </a:txBody>
                  <a:tcPr marL="36000" marR="36000" marT="36000" marB="36000"/>
                </a:tc>
                <a:tc>
                  <a:txBody>
                    <a:bodyPr/>
                    <a:lstStyle/>
                    <a:p>
                      <a:pPr algn="ctr"/>
                      <a:r>
                        <a:rPr lang="sr-Latn-RS" sz="1800" dirty="0">
                          <a:solidFill>
                            <a:schemeClr val="accent1">
                              <a:lumMod val="50000"/>
                            </a:schemeClr>
                          </a:solidFill>
                        </a:rPr>
                        <a:t>+2</a:t>
                      </a:r>
                      <a:endParaRPr lang="en-US" sz="1800" dirty="0">
                        <a:solidFill>
                          <a:schemeClr val="accent1">
                            <a:lumMod val="50000"/>
                          </a:schemeClr>
                        </a:solidFill>
                      </a:endParaRPr>
                    </a:p>
                  </a:txBody>
                  <a:tcPr marL="36000" marR="36000" marT="36000" marB="36000"/>
                </a:tc>
                <a:tc>
                  <a:txBody>
                    <a:bodyPr/>
                    <a:lstStyle/>
                    <a:p>
                      <a:pPr algn="ctr"/>
                      <a:r>
                        <a:rPr lang="en-US" sz="1800" dirty="0">
                          <a:solidFill>
                            <a:schemeClr val="accent1">
                              <a:lumMod val="50000"/>
                            </a:schemeClr>
                          </a:solidFill>
                        </a:rPr>
                        <a:t>2/2</a:t>
                      </a:r>
                    </a:p>
                  </a:txBody>
                  <a:tcPr marL="36000" marR="36000" marT="36000" marB="36000"/>
                </a:tc>
                <a:tc>
                  <a:txBody>
                    <a:bodyPr/>
                    <a:lstStyle/>
                    <a:p>
                      <a:pPr algn="ctr"/>
                      <a:r>
                        <a:rPr lang="sr-Latn-RS" sz="1800" dirty="0">
                          <a:solidFill>
                            <a:schemeClr val="accent1">
                              <a:lumMod val="50000"/>
                            </a:schemeClr>
                          </a:solidFill>
                        </a:rPr>
                        <a:t>145g</a:t>
                      </a:r>
                      <a:endParaRPr lang="en-US" sz="1800" dirty="0">
                        <a:solidFill>
                          <a:schemeClr val="accent1">
                            <a:lumMod val="50000"/>
                          </a:schemeClr>
                        </a:solidFill>
                      </a:endParaRPr>
                    </a:p>
                  </a:txBody>
                  <a:tcPr marL="36000" marR="36000" marT="36000" marB="36000"/>
                </a:tc>
                <a:tc>
                  <a:txBody>
                    <a:bodyPr/>
                    <a:lstStyle/>
                    <a:p>
                      <a:pPr algn="ctr"/>
                      <a:r>
                        <a:rPr lang="sr-Latn-RS" sz="1800" dirty="0">
                          <a:solidFill>
                            <a:schemeClr val="accent1">
                              <a:lumMod val="50000"/>
                            </a:schemeClr>
                          </a:solidFill>
                        </a:rPr>
                        <a:t>580g</a:t>
                      </a:r>
                      <a:endParaRPr lang="en-US" sz="1800" dirty="0">
                        <a:solidFill>
                          <a:schemeClr val="accent1">
                            <a:lumMod val="50000"/>
                          </a:schemeClr>
                        </a:solidFill>
                      </a:endParaRPr>
                    </a:p>
                  </a:txBody>
                  <a:tcPr marL="36000" marR="36000" marT="36000" marB="36000"/>
                </a:tc>
                <a:extLst>
                  <a:ext uri="{0D108BD9-81ED-4DB2-BD59-A6C34878D82A}">
                    <a16:rowId xmlns:a16="http://schemas.microsoft.com/office/drawing/2014/main" xmlns="" val="2043765561"/>
                  </a:ext>
                </a:extLst>
              </a:tr>
              <a:tr h="370840">
                <a:tc>
                  <a:txBody>
                    <a:bodyPr/>
                    <a:lstStyle/>
                    <a:p>
                      <a:pPr algn="ctr"/>
                      <a:r>
                        <a:rPr lang="sr-Latn-RS" sz="1800" dirty="0">
                          <a:solidFill>
                            <a:schemeClr val="accent1">
                              <a:lumMod val="50000"/>
                            </a:schemeClr>
                          </a:solidFill>
                        </a:rPr>
                        <a:t>3</a:t>
                      </a:r>
                      <a:endParaRPr lang="en-US" sz="1800" dirty="0">
                        <a:solidFill>
                          <a:schemeClr val="accent1">
                            <a:lumMod val="50000"/>
                          </a:schemeClr>
                        </a:solidFill>
                      </a:endParaRPr>
                    </a:p>
                  </a:txBody>
                  <a:tcPr marL="36000" marR="36000" marT="36000" marB="36000"/>
                </a:tc>
                <a:tc>
                  <a:txBody>
                    <a:bodyPr/>
                    <a:lstStyle/>
                    <a:p>
                      <a:pPr algn="ctr"/>
                      <a:r>
                        <a:rPr lang="ru-RU" sz="1800" dirty="0" smtClean="0">
                          <a:solidFill>
                            <a:schemeClr val="accent1">
                              <a:lumMod val="50000"/>
                            </a:schemeClr>
                          </a:solidFill>
                        </a:rPr>
                        <a:t>Замороженные</a:t>
                      </a:r>
                      <a:r>
                        <a:rPr lang="ru-RU" sz="1800" baseline="0" dirty="0" smtClean="0">
                          <a:solidFill>
                            <a:schemeClr val="accent1">
                              <a:lumMod val="50000"/>
                            </a:schemeClr>
                          </a:solidFill>
                        </a:rPr>
                        <a:t> продукты</a:t>
                      </a:r>
                      <a:endParaRPr lang="en-US" sz="1800" dirty="0">
                        <a:solidFill>
                          <a:schemeClr val="accent1">
                            <a:lumMod val="50000"/>
                          </a:schemeClr>
                        </a:solidFill>
                      </a:endParaRPr>
                    </a:p>
                  </a:txBody>
                  <a:tcPr marL="36000" marR="36000" marT="36000" marB="36000"/>
                </a:tc>
                <a:tc>
                  <a:txBody>
                    <a:bodyPr/>
                    <a:lstStyle/>
                    <a:p>
                      <a:pPr algn="ctr"/>
                      <a:r>
                        <a:rPr lang="sr-Latn-RS" sz="1800" dirty="0">
                          <a:solidFill>
                            <a:schemeClr val="accent1">
                              <a:lumMod val="50000"/>
                            </a:schemeClr>
                          </a:solidFill>
                        </a:rPr>
                        <a:t>-24</a:t>
                      </a:r>
                      <a:endParaRPr lang="en-US" sz="1800" dirty="0">
                        <a:solidFill>
                          <a:schemeClr val="accent1">
                            <a:lumMod val="50000"/>
                          </a:schemeClr>
                        </a:solidFill>
                      </a:endParaRPr>
                    </a:p>
                  </a:txBody>
                  <a:tcPr marL="36000" marR="36000" marT="36000" marB="36000"/>
                </a:tc>
                <a:tc>
                  <a:txBody>
                    <a:bodyPr/>
                    <a:lstStyle/>
                    <a:p>
                      <a:pPr algn="ctr"/>
                      <a:r>
                        <a:rPr lang="en-US" sz="1800" dirty="0">
                          <a:solidFill>
                            <a:schemeClr val="accent1">
                              <a:lumMod val="50000"/>
                            </a:schemeClr>
                          </a:solidFill>
                        </a:rPr>
                        <a:t>4/3</a:t>
                      </a:r>
                    </a:p>
                  </a:txBody>
                  <a:tcPr marL="36000" marR="36000" marT="36000" marB="36000"/>
                </a:tc>
                <a:tc>
                  <a:txBody>
                    <a:bodyPr/>
                    <a:lstStyle/>
                    <a:p>
                      <a:pPr algn="ctr"/>
                      <a:r>
                        <a:rPr lang="sr-Latn-RS" sz="1800" dirty="0">
                          <a:solidFill>
                            <a:schemeClr val="accent1">
                              <a:lumMod val="50000"/>
                            </a:schemeClr>
                          </a:solidFill>
                        </a:rPr>
                        <a:t>140g</a:t>
                      </a:r>
                      <a:endParaRPr lang="en-US" sz="1800" dirty="0">
                        <a:solidFill>
                          <a:schemeClr val="accent1">
                            <a:lumMod val="50000"/>
                          </a:schemeClr>
                        </a:solidFill>
                      </a:endParaRPr>
                    </a:p>
                  </a:txBody>
                  <a:tcPr marL="36000" marR="36000" marT="36000" marB="36000"/>
                </a:tc>
                <a:tc>
                  <a:txBody>
                    <a:bodyPr/>
                    <a:lstStyle/>
                    <a:p>
                      <a:pPr algn="ctr"/>
                      <a:r>
                        <a:rPr lang="sr-Latn-RS" sz="1800" dirty="0">
                          <a:solidFill>
                            <a:schemeClr val="accent1">
                              <a:lumMod val="50000"/>
                            </a:schemeClr>
                          </a:solidFill>
                        </a:rPr>
                        <a:t>1680g</a:t>
                      </a:r>
                      <a:endParaRPr lang="en-US" sz="1800" dirty="0">
                        <a:solidFill>
                          <a:schemeClr val="accent1">
                            <a:lumMod val="50000"/>
                          </a:schemeClr>
                        </a:solidFill>
                      </a:endParaRPr>
                    </a:p>
                  </a:txBody>
                  <a:tcPr marL="36000" marR="36000" marT="36000" marB="36000"/>
                </a:tc>
                <a:extLst>
                  <a:ext uri="{0D108BD9-81ED-4DB2-BD59-A6C34878D82A}">
                    <a16:rowId xmlns:a16="http://schemas.microsoft.com/office/drawing/2014/main" xmlns="" val="2247816799"/>
                  </a:ext>
                </a:extLst>
              </a:tr>
            </a:tbl>
          </a:graphicData>
        </a:graphic>
      </p:graphicFrame>
    </p:spTree>
    <p:extLst>
      <p:ext uri="{BB962C8B-B14F-4D97-AF65-F5344CB8AC3E}">
        <p14:creationId xmlns:p14="http://schemas.microsoft.com/office/powerpoint/2010/main" val="84476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36"/>
            <a:ext cx="12192000" cy="1575881"/>
          </a:xfrm>
        </p:spPr>
        <p:txBody>
          <a:bodyPr>
            <a:normAutofit fontScale="90000"/>
          </a:bodyPr>
          <a:lstStyle/>
          <a:p>
            <a:pPr algn="ctr">
              <a:lnSpc>
                <a:spcPct val="150000"/>
              </a:lnSpc>
              <a:spcAft>
                <a:spcPts val="800"/>
              </a:spcAft>
            </a:pPr>
            <a:r>
              <a:rPr lang="en-US" sz="4800" dirty="0">
                <a:latin typeface="Calibri" panose="020F0502020204030204" pitchFamily="34" charset="0"/>
                <a:ea typeface="Times New Roman" panose="02020603050405020304" pitchFamily="18" charset="0"/>
                <a:cs typeface="Times New Roman" panose="02020603050405020304" pitchFamily="18" charset="0"/>
              </a:rPr>
              <a:t/>
            </a:r>
            <a:br>
              <a:rPr lang="en-US" sz="48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10"/>
          <p:cNvSpPr>
            <a:spLocks noChangeArrowheads="1"/>
          </p:cNvSpPr>
          <p:nvPr/>
        </p:nvSpPr>
        <p:spPr bwMode="auto">
          <a:xfrm rot="10800000" flipV="1">
            <a:off x="0" y="6211888"/>
            <a:ext cx="12192000" cy="646112"/>
          </a:xfrm>
          <a:prstGeom prst="rect">
            <a:avLst/>
          </a:prstGeom>
          <a:solidFill>
            <a:srgbClr val="FFFFFF">
              <a:lumMod val="65000"/>
              <a:alpha val="83920"/>
            </a:srgbClr>
          </a:solidFill>
          <a:ln w="12700">
            <a:solidFill>
              <a:srgbClr val="B2B2B2"/>
            </a:solid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r-Latn-CS" sz="1800" b="0" i="0" u="none" strike="noStrike" kern="0" cap="none" spc="0" normalizeH="0" baseline="0" noProof="0" dirty="0">
                <a:ln>
                  <a:noFill/>
                </a:ln>
                <a:solidFill>
                  <a:srgbClr val="1E4D80"/>
                </a:solidFill>
                <a:effectLst/>
                <a:uLnTx/>
                <a:uFillTx/>
                <a:latin typeface="Arial" charset="0"/>
              </a:rPr>
              <a:t>                                                 </a:t>
            </a:r>
            <a:r>
              <a:rPr lang="sr-Latn-RS" sz="1600" kern="0" dirty="0">
                <a:solidFill>
                  <a:schemeClr val="accent1">
                    <a:lumMod val="50000"/>
                  </a:schemeClr>
                </a:solidFill>
                <a:latin typeface="Arial" charset="0"/>
              </a:rPr>
              <a:t>Ohrid</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lang="sr-Latn-RS" sz="1600" kern="0" dirty="0">
                <a:solidFill>
                  <a:schemeClr val="accent1">
                    <a:lumMod val="50000"/>
                  </a:schemeClr>
                </a:solidFill>
                <a:latin typeface="Arial" charset="0"/>
              </a:rPr>
              <a:t>M</a:t>
            </a:r>
            <a:r>
              <a:rPr kumimoji="0" lang="sr-Latn-RS" sz="1600" b="0" i="0" u="none" strike="noStrike" kern="0" cap="none" spc="0" normalizeH="0" baseline="0" noProof="0" dirty="0" err="1">
                <a:ln>
                  <a:noFill/>
                </a:ln>
                <a:solidFill>
                  <a:schemeClr val="accent1">
                    <a:lumMod val="50000"/>
                  </a:schemeClr>
                </a:solidFill>
                <a:effectLst/>
                <a:uLnTx/>
                <a:uFillTx/>
                <a:latin typeface="Arial" charset="0"/>
              </a:rPr>
              <a:t>ay</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10, </a:t>
            </a:r>
            <a:r>
              <a:rPr kumimoji="0" lang="en-US" sz="1600" b="0" i="0" u="none" strike="noStrike" kern="0" cap="none" spc="0" normalizeH="0" baseline="0" noProof="0" dirty="0">
                <a:ln>
                  <a:noFill/>
                </a:ln>
                <a:solidFill>
                  <a:schemeClr val="accent1">
                    <a:lumMod val="50000"/>
                  </a:schemeClr>
                </a:solidFill>
                <a:effectLst/>
                <a:uLnTx/>
                <a:uFillTx/>
                <a:latin typeface="Arial" charset="0"/>
              </a:rPr>
              <a:t>201</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7</a:t>
            </a:r>
            <a:r>
              <a:rPr kumimoji="0" lang="en-U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 </a:t>
            </a:r>
            <a:r>
              <a:rPr kumimoji="0" lang="sr-Latn-RS" sz="1600" b="0" i="0" u="none" strike="noStrike" kern="0" cap="none" spc="0" normalizeH="0" baseline="0" noProof="0" dirty="0">
                <a:ln>
                  <a:noFill/>
                </a:ln>
                <a:solidFill>
                  <a:schemeClr val="accent1">
                    <a:lumMod val="50000"/>
                  </a:schemeClr>
                </a:solidFill>
                <a:effectLst/>
                <a:uLnTx/>
                <a:uFillTx/>
                <a:latin typeface="Arial" charset="0"/>
              </a:rPr>
              <a:t> </a:t>
            </a:r>
            <a:r>
              <a:rPr kumimoji="0" lang="en-US" sz="1600" b="0" i="0" u="none" strike="noStrike" kern="0" cap="none" spc="0" normalizeH="0" baseline="0" noProof="0" dirty="0">
                <a:ln>
                  <a:noFill/>
                </a:ln>
                <a:solidFill>
                  <a:schemeClr val="accent1">
                    <a:lumMod val="50000"/>
                  </a:schemeClr>
                </a:solidFill>
                <a:effectLst/>
                <a:uLnTx/>
                <a:uFillTx/>
                <a:latin typeface="Arial" charset="0"/>
              </a:rPr>
              <a:t>Slobodan </a:t>
            </a:r>
            <a:r>
              <a:rPr kumimoji="0" lang="en-US" sz="1600" b="0" i="0" u="none" strike="noStrike" kern="0" cap="none" spc="0" normalizeH="0" baseline="0" noProof="0" dirty="0" err="1">
                <a:ln>
                  <a:noFill/>
                </a:ln>
                <a:solidFill>
                  <a:schemeClr val="accent1">
                    <a:lumMod val="50000"/>
                  </a:schemeClr>
                </a:solidFill>
                <a:effectLst/>
                <a:uLnTx/>
                <a:uFillTx/>
                <a:latin typeface="Arial" charset="0"/>
              </a:rPr>
              <a:t>Pejkovi</a:t>
            </a:r>
            <a:r>
              <a:rPr kumimoji="0" lang="sr-Latn-CS" sz="1600" b="0" i="0" u="none" strike="noStrike" kern="0" cap="none" spc="0" normalizeH="0" baseline="0" noProof="0" dirty="0">
                <a:ln>
                  <a:noFill/>
                </a:ln>
                <a:solidFill>
                  <a:schemeClr val="accent1">
                    <a:lumMod val="50000"/>
                  </a:schemeClr>
                </a:solidFill>
                <a:effectLst/>
                <a:uLnTx/>
                <a:uFillTx/>
                <a:latin typeface="Arial" charset="0"/>
              </a:rPr>
              <a:t>ć</a:t>
            </a:r>
          </a:p>
          <a:p>
            <a:pPr lvl="0" algn="ctr" fontAlgn="base">
              <a:spcBef>
                <a:spcPct val="0"/>
              </a:spcBef>
              <a:spcAft>
                <a:spcPct val="0"/>
              </a:spcAft>
              <a:defRPr/>
            </a:pP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Propane refrigerant R290</a:t>
            </a:r>
            <a:r>
              <a:rPr lang="sr-Latn-RS"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 S</a:t>
            </a:r>
            <a:r>
              <a:rPr lang="en-GB" b="1"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upermarket</a:t>
            </a:r>
            <a:r>
              <a:rPr lang="en-GB"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refrigeration</a:t>
            </a:r>
            <a:endParaRPr kumimoji="0" lang="en-US" sz="1800" b="1" i="0" u="none" strike="noStrike" kern="0" cap="none" spc="0" normalizeH="0" baseline="0" noProof="0" dirty="0">
              <a:ln>
                <a:noFill/>
              </a:ln>
              <a:solidFill>
                <a:srgbClr val="7030A0"/>
              </a:solidFill>
              <a:effectLst/>
              <a:uLnTx/>
              <a:uFillTx/>
              <a:latin typeface="Arial" charset="0"/>
            </a:endParaRPr>
          </a:p>
        </p:txBody>
      </p:sp>
      <p:sp>
        <p:nvSpPr>
          <p:cNvPr id="7" name="Rectangle 9"/>
          <p:cNvSpPr>
            <a:spLocks noChangeArrowheads="1"/>
          </p:cNvSpPr>
          <p:nvPr/>
        </p:nvSpPr>
        <p:spPr bwMode="auto">
          <a:xfrm>
            <a:off x="0" y="0"/>
            <a:ext cx="12192000" cy="344069"/>
          </a:xfrm>
          <a:prstGeom prst="rect">
            <a:avLst/>
          </a:prstGeom>
          <a:solidFill>
            <a:schemeClr val="bg1">
              <a:lumMod val="75000"/>
            </a:schemeClr>
          </a:solidFill>
          <a:ln w="9525">
            <a:solidFill>
              <a:srgbClr val="808080"/>
            </a:solidFill>
            <a:miter lim="800000"/>
            <a:headEnd/>
            <a:tailEnd/>
          </a:ln>
        </p:spPr>
        <p:txBody>
          <a:bodyPr wrap="square">
            <a:spAutoFit/>
          </a:bodyPr>
          <a:lstStyle/>
          <a:p>
            <a:pPr algn="ctr">
              <a:lnSpc>
                <a:spcPct val="107000"/>
              </a:lnSpc>
              <a:spcAft>
                <a:spcPts val="800"/>
              </a:spcAft>
            </a:pPr>
            <a:r>
              <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ANNUAL MEETING OF THE REGIONAL OZONE NETWORK FOR EUROPE &amp; CENTRAL ASIA</a:t>
            </a:r>
            <a:r>
              <a:rPr lang="sr-Latn-R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11412550" y="6397540"/>
            <a:ext cx="619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C087C-DF98-4BF4-92A0-EEAB24D669E4}" type="slidenum">
              <a:rPr lang="en-US" sz="1800" smtClean="0">
                <a:solidFill>
                  <a:schemeClr val="accent1">
                    <a:lumMod val="50000"/>
                  </a:schemeClr>
                </a:solidFill>
              </a:rPr>
              <a:pPr/>
              <a:t>9</a:t>
            </a:fld>
            <a:endParaRPr lang="en-US" sz="1800" dirty="0">
              <a:solidFill>
                <a:schemeClr val="accent1">
                  <a:lumMod val="50000"/>
                </a:schemeClr>
              </a:solidFill>
            </a:endParaRPr>
          </a:p>
        </p:txBody>
      </p:sp>
      <p:sp>
        <p:nvSpPr>
          <p:cNvPr id="3" name="Rectangle 2"/>
          <p:cNvSpPr/>
          <p:nvPr/>
        </p:nvSpPr>
        <p:spPr>
          <a:xfrm>
            <a:off x="578224" y="223736"/>
            <a:ext cx="10674773" cy="5786199"/>
          </a:xfrm>
          <a:prstGeom prst="rect">
            <a:avLst/>
          </a:prstGeom>
        </p:spPr>
        <p:txBody>
          <a:bodyPr wrap="square">
            <a:spAutoFit/>
          </a:bodyPr>
          <a:lstStyle/>
          <a:p>
            <a:pPr>
              <a:lnSpc>
                <a:spcPct val="150000"/>
              </a:lnSpc>
              <a:spcAft>
                <a:spcPts val="600"/>
              </a:spcAft>
            </a:pPr>
            <a:r>
              <a:rPr lang="ru-RU" sz="2400" b="1" dirty="0">
                <a:solidFill>
                  <a:srgbClr val="1F3864"/>
                </a:solidFill>
                <a:ea typeface="Times New Roman" panose="02020603050405020304" pitchFamily="18" charset="0"/>
                <a:cs typeface="Times New Roman" panose="02020603050405020304" pitchFamily="18" charset="0"/>
              </a:rPr>
              <a:t>Основная проблема заключается в возможности утечки хладагента и последующего </a:t>
            </a:r>
            <a:r>
              <a:rPr lang="ru-RU" sz="2400" b="1" dirty="0" smtClean="0">
                <a:solidFill>
                  <a:srgbClr val="1F3864"/>
                </a:solidFill>
                <a:ea typeface="Times New Roman" panose="02020603050405020304" pitchFamily="18" charset="0"/>
                <a:cs typeface="Times New Roman" panose="02020603050405020304" pitchFamily="18" charset="0"/>
              </a:rPr>
              <a:t>воспламенения. Площади </a:t>
            </a:r>
            <a:r>
              <a:rPr lang="ru-RU" sz="2400" b="1" dirty="0">
                <a:solidFill>
                  <a:srgbClr val="1F3864"/>
                </a:solidFill>
                <a:ea typeface="Times New Roman" panose="02020603050405020304" pitchFamily="18" charset="0"/>
                <a:cs typeface="Times New Roman" panose="02020603050405020304" pitchFamily="18" charset="0"/>
              </a:rPr>
              <a:t>в холодной </a:t>
            </a:r>
            <a:r>
              <a:rPr lang="ru-RU" sz="2400" b="1" dirty="0" smtClean="0">
                <a:solidFill>
                  <a:srgbClr val="1F3864"/>
                </a:solidFill>
                <a:ea typeface="Times New Roman" panose="02020603050405020304" pitchFamily="18" charset="0"/>
                <a:cs typeface="Times New Roman" panose="02020603050405020304" pitchFamily="18" charset="0"/>
              </a:rPr>
              <a:t>камере </a:t>
            </a:r>
            <a:r>
              <a:rPr lang="ru-RU" sz="2400" b="1" dirty="0">
                <a:solidFill>
                  <a:srgbClr val="1F3864"/>
                </a:solidFill>
                <a:ea typeface="Times New Roman" panose="02020603050405020304" pitchFamily="18" charset="0"/>
                <a:cs typeface="Times New Roman" panose="02020603050405020304" pitchFamily="18" charset="0"/>
              </a:rPr>
              <a:t>хорошо </a:t>
            </a:r>
            <a:r>
              <a:rPr lang="ru-RU" sz="2400" b="1" dirty="0" smtClean="0">
                <a:solidFill>
                  <a:srgbClr val="1F3864"/>
                </a:solidFill>
                <a:ea typeface="Times New Roman" panose="02020603050405020304" pitchFamily="18" charset="0"/>
                <a:cs typeface="Times New Roman" panose="02020603050405020304" pitchFamily="18" charset="0"/>
              </a:rPr>
              <a:t>изолированы. </a:t>
            </a:r>
            <a:r>
              <a:rPr lang="ru-RU" sz="2400" b="1" dirty="0">
                <a:solidFill>
                  <a:srgbClr val="1F3864"/>
                </a:solidFill>
                <a:ea typeface="Times New Roman" panose="02020603050405020304" pitchFamily="18" charset="0"/>
                <a:cs typeface="Times New Roman" panose="02020603050405020304" pitchFamily="18" charset="0"/>
              </a:rPr>
              <a:t>Воспламеняющиеся зоны могут </a:t>
            </a:r>
            <a:r>
              <a:rPr lang="ru-RU" sz="2400" b="1" dirty="0" smtClean="0">
                <a:solidFill>
                  <a:srgbClr val="1F3864"/>
                </a:solidFill>
                <a:ea typeface="Times New Roman" panose="02020603050405020304" pitchFamily="18" charset="0"/>
                <a:cs typeface="Times New Roman" panose="02020603050405020304" pitchFamily="18" charset="0"/>
              </a:rPr>
              <a:t>возникать </a:t>
            </a:r>
            <a:r>
              <a:rPr lang="ru-RU" sz="2400" b="1" dirty="0">
                <a:solidFill>
                  <a:srgbClr val="1F3864"/>
                </a:solidFill>
                <a:ea typeface="Times New Roman" panose="02020603050405020304" pitchFamily="18" charset="0"/>
                <a:cs typeface="Times New Roman" panose="02020603050405020304" pitchFamily="18" charset="0"/>
              </a:rPr>
              <a:t>в плохо вентилируемых помещениях.</a:t>
            </a:r>
          </a:p>
          <a:p>
            <a:pPr>
              <a:lnSpc>
                <a:spcPct val="150000"/>
              </a:lnSpc>
              <a:spcAft>
                <a:spcPts val="600"/>
              </a:spcAft>
            </a:pPr>
            <a:r>
              <a:rPr lang="ru-RU" sz="2400" b="1" u="sng" dirty="0">
                <a:solidFill>
                  <a:srgbClr val="1F3864"/>
                </a:solidFill>
                <a:ea typeface="Times New Roman" panose="02020603050405020304" pitchFamily="18" charset="0"/>
                <a:cs typeface="Times New Roman" panose="02020603050405020304" pitchFamily="18" charset="0"/>
              </a:rPr>
              <a:t>Площадь </a:t>
            </a:r>
            <a:r>
              <a:rPr lang="ru-RU" sz="2400" b="1" u="sng" dirty="0" smtClean="0">
                <a:solidFill>
                  <a:srgbClr val="1F3864"/>
                </a:solidFill>
                <a:ea typeface="Times New Roman" panose="02020603050405020304" pitchFamily="18" charset="0"/>
                <a:cs typeface="Times New Roman" panose="02020603050405020304" pitchFamily="18" charset="0"/>
              </a:rPr>
              <a:t>не должна вентилироваться, если R290  используется в системе</a:t>
            </a:r>
            <a:r>
              <a:rPr lang="ru-RU" sz="2400" b="1" dirty="0" smtClean="0">
                <a:solidFill>
                  <a:srgbClr val="1F3864"/>
                </a:solidFill>
                <a:ea typeface="Times New Roman" panose="02020603050405020304" pitchFamily="18" charset="0"/>
                <a:cs typeface="Times New Roman" panose="02020603050405020304" pitchFamily="18" charset="0"/>
              </a:rPr>
              <a:t>.</a:t>
            </a:r>
            <a:endParaRPr lang="ru-RU" sz="2400" b="1" dirty="0">
              <a:solidFill>
                <a:srgbClr val="1F3864"/>
              </a:solidFill>
              <a:ea typeface="Times New Roman" panose="02020603050405020304" pitchFamily="18" charset="0"/>
              <a:cs typeface="Times New Roman" panose="02020603050405020304" pitchFamily="18" charset="0"/>
            </a:endParaRPr>
          </a:p>
          <a:p>
            <a:pPr>
              <a:lnSpc>
                <a:spcPct val="150000"/>
              </a:lnSpc>
              <a:spcAft>
                <a:spcPts val="600"/>
              </a:spcAft>
            </a:pPr>
            <a:r>
              <a:rPr lang="ru-RU" sz="2400" b="1" dirty="0" smtClean="0">
                <a:solidFill>
                  <a:srgbClr val="1F3864"/>
                </a:solidFill>
                <a:ea typeface="Times New Roman" panose="02020603050405020304" pitchFamily="18" charset="0"/>
                <a:cs typeface="Times New Roman" panose="02020603050405020304" pitchFamily="18" charset="0"/>
              </a:rPr>
              <a:t>Холодильные </a:t>
            </a:r>
            <a:r>
              <a:rPr lang="ru-RU" sz="2400" b="1" dirty="0">
                <a:solidFill>
                  <a:srgbClr val="1F3864"/>
                </a:solidFill>
                <a:ea typeface="Times New Roman" panose="02020603050405020304" pitchFamily="18" charset="0"/>
                <a:cs typeface="Times New Roman" panose="02020603050405020304" pitchFamily="18" charset="0"/>
              </a:rPr>
              <a:t>камеры </a:t>
            </a:r>
            <a:r>
              <a:rPr lang="ru-RU" sz="2400" b="1" dirty="0" smtClean="0">
                <a:solidFill>
                  <a:srgbClr val="1F3864"/>
                </a:solidFill>
                <a:ea typeface="Times New Roman" panose="02020603050405020304" pitchFamily="18" charset="0"/>
                <a:cs typeface="Times New Roman" panose="02020603050405020304" pitchFamily="18" charset="0"/>
              </a:rPr>
              <a:t>без системы </a:t>
            </a:r>
            <a:r>
              <a:rPr lang="ru-RU" sz="2400" b="1" dirty="0">
                <a:solidFill>
                  <a:srgbClr val="1F3864"/>
                </a:solidFill>
                <a:ea typeface="Times New Roman" panose="02020603050405020304" pitchFamily="18" charset="0"/>
                <a:cs typeface="Times New Roman" panose="02020603050405020304" pitchFamily="18" charset="0"/>
              </a:rPr>
              <a:t>вентиляции, которая в случае утечки пропана из установок </a:t>
            </a:r>
            <a:r>
              <a:rPr lang="ru-RU" sz="2400" b="1" dirty="0" smtClean="0">
                <a:solidFill>
                  <a:srgbClr val="1F3864"/>
                </a:solidFill>
                <a:ea typeface="Times New Roman" panose="02020603050405020304" pitchFamily="18" charset="0"/>
                <a:cs typeface="Times New Roman" panose="02020603050405020304" pitchFamily="18" charset="0"/>
              </a:rPr>
              <a:t>высасывала бы </a:t>
            </a:r>
            <a:r>
              <a:rPr lang="ru-RU" sz="2400" b="1" dirty="0">
                <a:solidFill>
                  <a:srgbClr val="1F3864"/>
                </a:solidFill>
                <a:ea typeface="Times New Roman" panose="02020603050405020304" pitchFamily="18" charset="0"/>
                <a:cs typeface="Times New Roman" panose="02020603050405020304" pitchFamily="18" charset="0"/>
              </a:rPr>
              <a:t>газ и </a:t>
            </a:r>
            <a:r>
              <a:rPr lang="ru-RU" sz="2400" b="1" dirty="0" smtClean="0">
                <a:solidFill>
                  <a:srgbClr val="1F3864"/>
                </a:solidFill>
                <a:ea typeface="Times New Roman" panose="02020603050405020304" pitchFamily="18" charset="0"/>
                <a:cs typeface="Times New Roman" panose="02020603050405020304" pitchFamily="18" charset="0"/>
              </a:rPr>
              <a:t>сбрасывала бы </a:t>
            </a:r>
            <a:r>
              <a:rPr lang="ru-RU" sz="2400" b="1" dirty="0">
                <a:solidFill>
                  <a:srgbClr val="1F3864"/>
                </a:solidFill>
                <a:ea typeface="Times New Roman" panose="02020603050405020304" pitchFamily="18" charset="0"/>
                <a:cs typeface="Times New Roman" panose="02020603050405020304" pitchFamily="18" charset="0"/>
              </a:rPr>
              <a:t>его за пределы здания </a:t>
            </a:r>
            <a:r>
              <a:rPr lang="ru-RU" sz="2400" b="1" dirty="0" smtClean="0">
                <a:solidFill>
                  <a:srgbClr val="1F3864"/>
                </a:solidFill>
                <a:ea typeface="Times New Roman" panose="02020603050405020304" pitchFamily="18" charset="0"/>
                <a:cs typeface="Times New Roman" panose="02020603050405020304" pitchFamily="18" charset="0"/>
              </a:rPr>
              <a:t>(в окружающую среду). </a:t>
            </a:r>
            <a:r>
              <a:rPr lang="ru-RU" sz="2400" b="1" dirty="0">
                <a:solidFill>
                  <a:srgbClr val="1F3864"/>
                </a:solidFill>
                <a:ea typeface="Times New Roman" panose="02020603050405020304" pitchFamily="18" charset="0"/>
                <a:cs typeface="Times New Roman" panose="02020603050405020304" pitchFamily="18" charset="0"/>
              </a:rPr>
              <a:t>Установленное оборудование соответствует предписаниям, согласно которым каждый отдельный контур хладагента </a:t>
            </a:r>
            <a:r>
              <a:rPr lang="ru-RU" sz="2400" b="1" dirty="0" smtClean="0">
                <a:solidFill>
                  <a:srgbClr val="1F3864"/>
                </a:solidFill>
                <a:ea typeface="Times New Roman" panose="02020603050405020304" pitchFamily="18" charset="0"/>
                <a:cs typeface="Times New Roman" panose="02020603050405020304" pitchFamily="18" charset="0"/>
              </a:rPr>
              <a:t>заправлен менее 150 </a:t>
            </a:r>
            <a:r>
              <a:rPr lang="ru-RU" sz="2400" b="1" dirty="0">
                <a:solidFill>
                  <a:srgbClr val="1F3864"/>
                </a:solidFill>
                <a:ea typeface="Times New Roman" panose="02020603050405020304" pitchFamily="18" charset="0"/>
                <a:cs typeface="Times New Roman" panose="02020603050405020304" pitchFamily="18" charset="0"/>
              </a:rPr>
              <a:t>г </a:t>
            </a:r>
            <a:r>
              <a:rPr lang="ru-RU" sz="2400" b="1" dirty="0" smtClean="0">
                <a:solidFill>
                  <a:srgbClr val="1F3864"/>
                </a:solidFill>
                <a:ea typeface="Times New Roman" panose="02020603050405020304" pitchFamily="18" charset="0"/>
                <a:cs typeface="Times New Roman" panose="02020603050405020304" pitchFamily="18" charset="0"/>
              </a:rPr>
              <a:t>пропана</a:t>
            </a:r>
            <a:r>
              <a:rPr lang="ru-RU" sz="2400" b="1" dirty="0">
                <a:solidFill>
                  <a:srgbClr val="1F3864"/>
                </a:solidFill>
                <a:ea typeface="Times New Roman" panose="02020603050405020304" pitchFamily="18" charset="0"/>
                <a:cs typeface="Times New Roman" panose="02020603050405020304" pitchFamily="18" charset="0"/>
              </a:rPr>
              <a:t>.</a:t>
            </a: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01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3592</Words>
  <Application>Microsoft Office PowerPoint</Application>
  <PresentationFormat>Широкоэкранный</PresentationFormat>
  <Paragraphs>358</Paragraphs>
  <Slides>36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36</vt:i4>
      </vt:variant>
    </vt:vector>
  </HeadingPairs>
  <TitlesOfParts>
    <vt:vector size="43" baseType="lpstr">
      <vt:lpstr>Arial</vt:lpstr>
      <vt:lpstr>Calibri</vt:lpstr>
      <vt:lpstr>Calibri Light</vt:lpstr>
      <vt:lpstr>MyriadPro-Light</vt:lpstr>
      <vt:lpstr>Times New Roman</vt:lpstr>
      <vt:lpstr>Wingdings</vt:lpstr>
      <vt:lpstr>Office Theme</vt:lpstr>
      <vt:lpstr>Презентация PowerPoint</vt:lpstr>
      <vt:lpstr> Торговое холодильное оборудование:  Пропан R290, воздух/вода ТН, воздух/воздух чиллер, автономные витрины  и автономные моноблочные холодильные агрегаты </vt:lpstr>
      <vt:lpstr> </vt:lpstr>
      <vt:lpstr>Презентация PowerPoint</vt:lpstr>
      <vt:lpstr>Презентация PowerPoint</vt:lpstr>
      <vt:lpstr> </vt:lpstr>
      <vt:lpstr> </vt:lpstr>
      <vt:lpstr>    Количество пропана в здании      - холодильные камеры-</vt:lpstr>
      <vt:lpstr> </vt:lpstr>
      <vt:lpstr> </vt:lpstr>
      <vt:lpstr> </vt:lpstr>
      <vt:lpstr>Презентация PowerPoint</vt:lpstr>
      <vt:lpstr> </vt:lpstr>
      <vt:lpstr> </vt:lpstr>
      <vt:lpstr> </vt:lpstr>
      <vt:lpstr> </vt:lpstr>
      <vt:lpstr>Микроканальный ТО не может использоваться с ТН  Тепловые насосы разработаны для кондиционирования воздуха торговой зоны. Есть два тепловых насоса, каждый из которых содержит 11,8 кг пропана.  Пропановые ТН, в основном, обладают низкой холодопроизводительностью.  В течение многих лет использовались чиллеры с воздушными конденсаторами для установки вне помещения. Конденсаторы представляют собой эффективные микроканальные теплообменники из алюминия.  Что касается их конструкции, требуется небольшое количество пропана для заправки.  Поскольку они используются только для охлаждения, они обычно работают при более низких давлениях конденсации, чем ТН.</vt:lpstr>
      <vt:lpstr> </vt:lpstr>
      <vt:lpstr> </vt:lpstr>
      <vt:lpstr> </vt:lpstr>
      <vt:lpstr> </vt:lpstr>
      <vt:lpstr> </vt:lpstr>
      <vt:lpstr> </vt:lpstr>
      <vt:lpstr> </vt:lpstr>
      <vt:lpstr> </vt:lpstr>
      <vt:lpstr> </vt:lpstr>
      <vt:lpstr> </vt:lpstr>
      <vt:lpstr> </vt:lpstr>
      <vt:lpstr> Стандарты и законодательство ЕС по воспламеняющимся хладагентам  Системы охлаждения и кондиционирования воздуха, если они спроектированы, сконструированы, установлены, и эксплуатируются без учета нормативно-правовой базы и стандартов, могут быть опасными для здоровья и безопасности людей.   Производителям и монтажникам оборудования, а также конечным пользователям необходимо соблюдать законодательство, кодексы и стандарты, которые применяются для всех государств-членов ЕС.  Национальное регулирование различно в разных странах.  Стандарты IEC устанавливают универсальный лимит для заправки 150 г для коммерческих холодильных систем и бытовых холодильников. Малые производства, допускается заправка горючим хладагент до 150 г в каждом отдельном контуре, и ХУ размещается без ограничений. Допустимо размещение нескольких систем с заправкой менее 150 г, той же самой площади. Основное условие безопасности заключается в том, что в начале происходит утечка легковоспламеняющегося хладагента, вероятность воспламенения от внешнего источника в о.с. низкая. Тем не менее, все же необходимо размещать системы или приборы вдали от любых известных источников воспламенения. Небольшие ХУ не могут иметь потенциальные источники воспламенения, расположенные внутри системы.  Для отдельных систем с горючими хладагентами, превышающими заправку х/а 150 г, используются другие особые условия, связанные с заполнением х/а системы с объемом занимаемого помещения, с требованием - отсутствие источников воспламенения или размещение в непосредственной близости от системы, и / или минимальные требования к вентиляции.  - Директивы ЕС являются обязательными. Использование стандартов не является обязательным, но широко признается, как соблюдение соответствующего стандарта ЕС, является важным для того чтоб показать, что оборудование безопасно в использовании.  - В 2016 году были обновлены стандарты безопасности, такие как ANSI / ASHRAE 34, ANSI / ASHRAE 15 и EN 378.</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Slobodan Pejkovic</dc:creator>
  <cp:lastModifiedBy>Olga</cp:lastModifiedBy>
  <cp:revision>280</cp:revision>
  <dcterms:created xsi:type="dcterms:W3CDTF">2017-05-02T13:51:13Z</dcterms:created>
  <dcterms:modified xsi:type="dcterms:W3CDTF">2017-08-17T08:07:16Z</dcterms:modified>
</cp:coreProperties>
</file>